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Masters/slideMaster1.xml" ContentType="application/vnd.openxmlformats-officedocument.presentationml.slideMaster+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Lst>
  <p:notesMasterIdLst>
    <p:notesMasterId r:id="rId103"/>
  </p:notesMasterIdLst>
  <p:sldIdLst>
    <p:sldId id="2753" r:id="rId2"/>
    <p:sldId id="2759" r:id="rId3"/>
    <p:sldId id="3224" r:id="rId4"/>
    <p:sldId id="3277" r:id="rId5"/>
    <p:sldId id="3278" r:id="rId6"/>
    <p:sldId id="3279" r:id="rId7"/>
    <p:sldId id="3347" r:id="rId8"/>
    <p:sldId id="3281" r:id="rId9"/>
    <p:sldId id="2981" r:id="rId10"/>
    <p:sldId id="3265" r:id="rId11"/>
    <p:sldId id="3282" r:id="rId12"/>
    <p:sldId id="3317" r:id="rId13"/>
    <p:sldId id="3321" r:id="rId14"/>
    <p:sldId id="2958" r:id="rId15"/>
    <p:sldId id="3375" r:id="rId16"/>
    <p:sldId id="3376" r:id="rId17"/>
    <p:sldId id="3327" r:id="rId18"/>
    <p:sldId id="3348" r:id="rId19"/>
    <p:sldId id="3379" r:id="rId20"/>
    <p:sldId id="3380" r:id="rId21"/>
    <p:sldId id="3351" r:id="rId22"/>
    <p:sldId id="3352" r:id="rId23"/>
    <p:sldId id="3357" r:id="rId24"/>
    <p:sldId id="3358" r:id="rId25"/>
    <p:sldId id="3353" r:id="rId26"/>
    <p:sldId id="3328" r:id="rId27"/>
    <p:sldId id="3318" r:id="rId28"/>
    <p:sldId id="3366" r:id="rId29"/>
    <p:sldId id="3354" r:id="rId30"/>
    <p:sldId id="3367" r:id="rId31"/>
    <p:sldId id="3356" r:id="rId32"/>
    <p:sldId id="3359" r:id="rId33"/>
    <p:sldId id="3360" r:id="rId34"/>
    <p:sldId id="3361" r:id="rId35"/>
    <p:sldId id="3362" r:id="rId36"/>
    <p:sldId id="3363" r:id="rId37"/>
    <p:sldId id="3365" r:id="rId38"/>
    <p:sldId id="3364" r:id="rId39"/>
    <p:sldId id="3296" r:id="rId40"/>
    <p:sldId id="3183" r:id="rId41"/>
    <p:sldId id="3184" r:id="rId42"/>
    <p:sldId id="3185" r:id="rId43"/>
    <p:sldId id="3144" r:id="rId44"/>
    <p:sldId id="3249" r:id="rId45"/>
    <p:sldId id="3246" r:id="rId46"/>
    <p:sldId id="3248" r:id="rId47"/>
    <p:sldId id="3340" r:id="rId48"/>
    <p:sldId id="3289" r:id="rId49"/>
    <p:sldId id="3329" r:id="rId50"/>
    <p:sldId id="3372" r:id="rId51"/>
    <p:sldId id="3331" r:id="rId52"/>
    <p:sldId id="3332" r:id="rId53"/>
    <p:sldId id="3333" r:id="rId54"/>
    <p:sldId id="3334" r:id="rId55"/>
    <p:sldId id="3381" r:id="rId56"/>
    <p:sldId id="3335" r:id="rId57"/>
    <p:sldId id="3336" r:id="rId58"/>
    <p:sldId id="3337" r:id="rId59"/>
    <p:sldId id="3373" r:id="rId60"/>
    <p:sldId id="3339" r:id="rId61"/>
    <p:sldId id="2949" r:id="rId62"/>
    <p:sldId id="2960" r:id="rId63"/>
    <p:sldId id="2961" r:id="rId64"/>
    <p:sldId id="2963" r:id="rId65"/>
    <p:sldId id="3368" r:id="rId66"/>
    <p:sldId id="3270" r:id="rId67"/>
    <p:sldId id="3267" r:id="rId68"/>
    <p:sldId id="3274" r:id="rId69"/>
    <p:sldId id="2911" r:id="rId70"/>
    <p:sldId id="2972" r:id="rId71"/>
    <p:sldId id="3342" r:id="rId72"/>
    <p:sldId id="2945" r:id="rId73"/>
    <p:sldId id="3344" r:id="rId74"/>
    <p:sldId id="3345" r:id="rId75"/>
    <p:sldId id="3346" r:id="rId76"/>
    <p:sldId id="2922" r:id="rId77"/>
    <p:sldId id="2966" r:id="rId78"/>
    <p:sldId id="2923" r:id="rId79"/>
    <p:sldId id="3371" r:id="rId80"/>
    <p:sldId id="2924" r:id="rId81"/>
    <p:sldId id="3275" r:id="rId82"/>
    <p:sldId id="2926" r:id="rId83"/>
    <p:sldId id="2974" r:id="rId84"/>
    <p:sldId id="2975" r:id="rId85"/>
    <p:sldId id="3268" r:id="rId86"/>
    <p:sldId id="3251" r:id="rId87"/>
    <p:sldId id="3369" r:id="rId88"/>
    <p:sldId id="3382" r:id="rId89"/>
    <p:sldId id="2964" r:id="rId90"/>
    <p:sldId id="2928" r:id="rId91"/>
    <p:sldId id="3377" r:id="rId92"/>
    <p:sldId id="3378" r:id="rId93"/>
    <p:sldId id="3142" r:id="rId94"/>
    <p:sldId id="3255" r:id="rId95"/>
    <p:sldId id="3257" r:id="rId96"/>
    <p:sldId id="3259" r:id="rId97"/>
    <p:sldId id="3258" r:id="rId98"/>
    <p:sldId id="3262" r:id="rId99"/>
    <p:sldId id="3263" r:id="rId100"/>
    <p:sldId id="3264" r:id="rId101"/>
    <p:sldId id="3370" r:id="rId10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BE780-7DED-4C82-8925-033345229FBD}" v="62" dt="2022-08-21T06:40:52.40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62" autoAdjust="0"/>
    <p:restoredTop sz="94243" autoAdjust="0"/>
  </p:normalViewPr>
  <p:slideViewPr>
    <p:cSldViewPr snapToGrid="0">
      <p:cViewPr varScale="1">
        <p:scale>
          <a:sx n="72" d="100"/>
          <a:sy n="72" d="100"/>
        </p:scale>
        <p:origin x="8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ustomXml" Target="../customXml/item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25E45-5BEF-4A9D-BE8B-D3F2574D059F}" type="datetimeFigureOut">
              <a:rPr kumimoji="1" lang="ja-JP" altLang="en-US" smtClean="0"/>
              <a:t>2023/3/6</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55561-9F86-4FDD-99C3-3617097CCD8E}" type="slidenum">
              <a:rPr kumimoji="1" lang="ja-JP" altLang="en-US" smtClean="0"/>
              <a:t>‹#›</a:t>
            </a:fld>
            <a:endParaRPr kumimoji="1" lang="ja-JP" altLang="en-US"/>
          </a:p>
        </p:txBody>
      </p:sp>
    </p:spTree>
    <p:extLst>
      <p:ext uri="{BB962C8B-B14F-4D97-AF65-F5344CB8AC3E}">
        <p14:creationId xmlns:p14="http://schemas.microsoft.com/office/powerpoint/2010/main" val="23388987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46150" y="1223963"/>
            <a:ext cx="4773613"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a:t>
            </a:fld>
            <a:endParaRPr kumimoji="1" lang="ja-JP" altLang="en-US"/>
          </a:p>
        </p:txBody>
      </p:sp>
    </p:spTree>
    <p:extLst>
      <p:ext uri="{BB962C8B-B14F-4D97-AF65-F5344CB8AC3E}">
        <p14:creationId xmlns:p14="http://schemas.microsoft.com/office/powerpoint/2010/main" val="39175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33</a:t>
            </a:fld>
            <a:endParaRPr kumimoji="1" lang="ja-JP" altLang="en-US"/>
          </a:p>
        </p:txBody>
      </p:sp>
    </p:spTree>
    <p:extLst>
      <p:ext uri="{BB962C8B-B14F-4D97-AF65-F5344CB8AC3E}">
        <p14:creationId xmlns:p14="http://schemas.microsoft.com/office/powerpoint/2010/main" val="780508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34</a:t>
            </a:fld>
            <a:endParaRPr kumimoji="1" lang="ja-JP" altLang="en-US"/>
          </a:p>
        </p:txBody>
      </p:sp>
    </p:spTree>
    <p:extLst>
      <p:ext uri="{BB962C8B-B14F-4D97-AF65-F5344CB8AC3E}">
        <p14:creationId xmlns:p14="http://schemas.microsoft.com/office/powerpoint/2010/main" val="1773761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35</a:t>
            </a:fld>
            <a:endParaRPr kumimoji="1" lang="ja-JP" altLang="en-US"/>
          </a:p>
        </p:txBody>
      </p:sp>
    </p:spTree>
    <p:extLst>
      <p:ext uri="{BB962C8B-B14F-4D97-AF65-F5344CB8AC3E}">
        <p14:creationId xmlns:p14="http://schemas.microsoft.com/office/powerpoint/2010/main" val="23482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36</a:t>
            </a:fld>
            <a:endParaRPr kumimoji="1" lang="ja-JP" altLang="en-US"/>
          </a:p>
        </p:txBody>
      </p:sp>
    </p:spTree>
    <p:extLst>
      <p:ext uri="{BB962C8B-B14F-4D97-AF65-F5344CB8AC3E}">
        <p14:creationId xmlns:p14="http://schemas.microsoft.com/office/powerpoint/2010/main" val="403017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37</a:t>
            </a:fld>
            <a:endParaRPr kumimoji="1" lang="ja-JP" altLang="en-US"/>
          </a:p>
        </p:txBody>
      </p:sp>
    </p:spTree>
    <p:extLst>
      <p:ext uri="{BB962C8B-B14F-4D97-AF65-F5344CB8AC3E}">
        <p14:creationId xmlns:p14="http://schemas.microsoft.com/office/powerpoint/2010/main" val="350296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38</a:t>
            </a:fld>
            <a:endParaRPr kumimoji="1" lang="ja-JP" altLang="en-US"/>
          </a:p>
        </p:txBody>
      </p:sp>
    </p:spTree>
    <p:extLst>
      <p:ext uri="{BB962C8B-B14F-4D97-AF65-F5344CB8AC3E}">
        <p14:creationId xmlns:p14="http://schemas.microsoft.com/office/powerpoint/2010/main" val="3792505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48</a:t>
            </a:fld>
            <a:endParaRPr kumimoji="1" lang="ja-JP" altLang="en-US"/>
          </a:p>
        </p:txBody>
      </p:sp>
    </p:spTree>
    <p:extLst>
      <p:ext uri="{BB962C8B-B14F-4D97-AF65-F5344CB8AC3E}">
        <p14:creationId xmlns:p14="http://schemas.microsoft.com/office/powerpoint/2010/main" val="398633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62</a:t>
            </a:fld>
            <a:endParaRPr kumimoji="1" lang="ja-JP" altLang="en-US"/>
          </a:p>
        </p:txBody>
      </p:sp>
    </p:spTree>
    <p:extLst>
      <p:ext uri="{BB962C8B-B14F-4D97-AF65-F5344CB8AC3E}">
        <p14:creationId xmlns:p14="http://schemas.microsoft.com/office/powerpoint/2010/main" val="401864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64</a:t>
            </a:fld>
            <a:endParaRPr kumimoji="1" lang="ja-JP" altLang="en-US"/>
          </a:p>
        </p:txBody>
      </p:sp>
    </p:spTree>
    <p:extLst>
      <p:ext uri="{BB962C8B-B14F-4D97-AF65-F5344CB8AC3E}">
        <p14:creationId xmlns:p14="http://schemas.microsoft.com/office/powerpoint/2010/main" val="752991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65</a:t>
            </a:fld>
            <a:endParaRPr kumimoji="1" lang="ja-JP" altLang="en-US"/>
          </a:p>
        </p:txBody>
      </p:sp>
    </p:spTree>
    <p:extLst>
      <p:ext uri="{BB962C8B-B14F-4D97-AF65-F5344CB8AC3E}">
        <p14:creationId xmlns:p14="http://schemas.microsoft.com/office/powerpoint/2010/main" val="393154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17</a:t>
            </a:fld>
            <a:endParaRPr kumimoji="1" lang="ja-JP" altLang="en-US"/>
          </a:p>
        </p:txBody>
      </p:sp>
    </p:spTree>
    <p:extLst>
      <p:ext uri="{BB962C8B-B14F-4D97-AF65-F5344CB8AC3E}">
        <p14:creationId xmlns:p14="http://schemas.microsoft.com/office/powerpoint/2010/main" val="10879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76</a:t>
            </a:fld>
            <a:endParaRPr kumimoji="1" lang="ja-JP" altLang="en-US"/>
          </a:p>
        </p:txBody>
      </p:sp>
    </p:spTree>
    <p:extLst>
      <p:ext uri="{BB962C8B-B14F-4D97-AF65-F5344CB8AC3E}">
        <p14:creationId xmlns:p14="http://schemas.microsoft.com/office/powerpoint/2010/main" val="93543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86</a:t>
            </a:fld>
            <a:endParaRPr kumimoji="1" lang="ja-JP" altLang="en-US"/>
          </a:p>
        </p:txBody>
      </p:sp>
    </p:spTree>
    <p:extLst>
      <p:ext uri="{BB962C8B-B14F-4D97-AF65-F5344CB8AC3E}">
        <p14:creationId xmlns:p14="http://schemas.microsoft.com/office/powerpoint/2010/main" val="1445790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87</a:t>
            </a:fld>
            <a:endParaRPr kumimoji="1" lang="ja-JP" altLang="en-US"/>
          </a:p>
        </p:txBody>
      </p:sp>
    </p:spTree>
    <p:extLst>
      <p:ext uri="{BB962C8B-B14F-4D97-AF65-F5344CB8AC3E}">
        <p14:creationId xmlns:p14="http://schemas.microsoft.com/office/powerpoint/2010/main" val="904205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88</a:t>
            </a:fld>
            <a:endParaRPr kumimoji="1" lang="ja-JP" altLang="en-US"/>
          </a:p>
        </p:txBody>
      </p:sp>
    </p:spTree>
    <p:extLst>
      <p:ext uri="{BB962C8B-B14F-4D97-AF65-F5344CB8AC3E}">
        <p14:creationId xmlns:p14="http://schemas.microsoft.com/office/powerpoint/2010/main" val="1288233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98</a:t>
            </a:fld>
            <a:endParaRPr kumimoji="1" lang="ja-JP" altLang="en-US"/>
          </a:p>
        </p:txBody>
      </p:sp>
    </p:spTree>
    <p:extLst>
      <p:ext uri="{BB962C8B-B14F-4D97-AF65-F5344CB8AC3E}">
        <p14:creationId xmlns:p14="http://schemas.microsoft.com/office/powerpoint/2010/main" val="3679830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100</a:t>
            </a:fld>
            <a:endParaRPr kumimoji="1" lang="ja-JP" altLang="en-US"/>
          </a:p>
        </p:txBody>
      </p:sp>
    </p:spTree>
    <p:extLst>
      <p:ext uri="{BB962C8B-B14F-4D97-AF65-F5344CB8AC3E}">
        <p14:creationId xmlns:p14="http://schemas.microsoft.com/office/powerpoint/2010/main" val="4223681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101</a:t>
            </a:fld>
            <a:endParaRPr kumimoji="1" lang="ja-JP" altLang="en-US"/>
          </a:p>
        </p:txBody>
      </p:sp>
    </p:spTree>
    <p:extLst>
      <p:ext uri="{BB962C8B-B14F-4D97-AF65-F5344CB8AC3E}">
        <p14:creationId xmlns:p14="http://schemas.microsoft.com/office/powerpoint/2010/main" val="47923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18</a:t>
            </a:fld>
            <a:endParaRPr kumimoji="1" lang="ja-JP" altLang="en-US"/>
          </a:p>
        </p:txBody>
      </p:sp>
    </p:spTree>
    <p:extLst>
      <p:ext uri="{BB962C8B-B14F-4D97-AF65-F5344CB8AC3E}">
        <p14:creationId xmlns:p14="http://schemas.microsoft.com/office/powerpoint/2010/main" val="215329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27</a:t>
            </a:fld>
            <a:endParaRPr kumimoji="1" lang="ja-JP" altLang="en-US"/>
          </a:p>
        </p:txBody>
      </p:sp>
    </p:spTree>
    <p:extLst>
      <p:ext uri="{BB962C8B-B14F-4D97-AF65-F5344CB8AC3E}">
        <p14:creationId xmlns:p14="http://schemas.microsoft.com/office/powerpoint/2010/main" val="1707195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28</a:t>
            </a:fld>
            <a:endParaRPr kumimoji="1" lang="ja-JP" altLang="en-US"/>
          </a:p>
        </p:txBody>
      </p:sp>
    </p:spTree>
    <p:extLst>
      <p:ext uri="{BB962C8B-B14F-4D97-AF65-F5344CB8AC3E}">
        <p14:creationId xmlns:p14="http://schemas.microsoft.com/office/powerpoint/2010/main" val="3303631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29</a:t>
            </a:fld>
            <a:endParaRPr kumimoji="1" lang="ja-JP" altLang="en-US"/>
          </a:p>
        </p:txBody>
      </p:sp>
    </p:spTree>
    <p:extLst>
      <p:ext uri="{BB962C8B-B14F-4D97-AF65-F5344CB8AC3E}">
        <p14:creationId xmlns:p14="http://schemas.microsoft.com/office/powerpoint/2010/main" val="256457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30</a:t>
            </a:fld>
            <a:endParaRPr kumimoji="1" lang="ja-JP" altLang="en-US"/>
          </a:p>
        </p:txBody>
      </p:sp>
    </p:spTree>
    <p:extLst>
      <p:ext uri="{BB962C8B-B14F-4D97-AF65-F5344CB8AC3E}">
        <p14:creationId xmlns:p14="http://schemas.microsoft.com/office/powerpoint/2010/main" val="172050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31</a:t>
            </a:fld>
            <a:endParaRPr kumimoji="1" lang="ja-JP" altLang="en-US"/>
          </a:p>
        </p:txBody>
      </p:sp>
    </p:spTree>
    <p:extLst>
      <p:ext uri="{BB962C8B-B14F-4D97-AF65-F5344CB8AC3E}">
        <p14:creationId xmlns:p14="http://schemas.microsoft.com/office/powerpoint/2010/main" val="939152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32</a:t>
            </a:fld>
            <a:endParaRPr kumimoji="1" lang="ja-JP" altLang="en-US"/>
          </a:p>
        </p:txBody>
      </p:sp>
    </p:spTree>
    <p:extLst>
      <p:ext uri="{BB962C8B-B14F-4D97-AF65-F5344CB8AC3E}">
        <p14:creationId xmlns:p14="http://schemas.microsoft.com/office/powerpoint/2010/main" val="319475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3365378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077178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3382698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タイトルのみ">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3058BCE-6363-49FA-A3E4-EC4D26819489}"/>
              </a:ext>
            </a:extLst>
          </p:cNvPr>
          <p:cNvSpPr/>
          <p:nvPr userDrawn="1"/>
        </p:nvSpPr>
        <p:spPr>
          <a:xfrm>
            <a:off x="9496841" y="6581001"/>
            <a:ext cx="356188" cy="214226"/>
          </a:xfrm>
          <a:prstGeom prst="rect">
            <a:avLst/>
          </a:prstGeom>
        </p:spPr>
        <p:txBody>
          <a:bodyPr wrap="none">
            <a:spAutoFit/>
          </a:bodyPr>
          <a:lstStyle/>
          <a:p>
            <a:fld id="{8D8A5D70-00BF-43D1-9518-0183EFEF9A82}" type="slidenum">
              <a:rPr lang="ja-JP" altLang="en-US" sz="792" smtClean="0">
                <a:solidFill>
                  <a:schemeClr val="tx1"/>
                </a:solidFill>
              </a:rPr>
              <a:pPr/>
              <a:t>‹#›</a:t>
            </a:fld>
            <a:endParaRPr lang="ja-JP" altLang="en-US" sz="925" dirty="0">
              <a:solidFill>
                <a:schemeClr val="tx1"/>
              </a:solidFill>
            </a:endParaRPr>
          </a:p>
        </p:txBody>
      </p:sp>
      <p:cxnSp>
        <p:nvCxnSpPr>
          <p:cNvPr id="5" name="直線コネクタ 4">
            <a:extLst>
              <a:ext uri="{FF2B5EF4-FFF2-40B4-BE49-F238E27FC236}">
                <a16:creationId xmlns:a16="http://schemas.microsoft.com/office/drawing/2014/main" id="{7541C717-62C4-4893-AE22-911E521CCFC0}"/>
              </a:ext>
            </a:extLst>
          </p:cNvPr>
          <p:cNvCxnSpPr/>
          <p:nvPr userDrawn="1"/>
        </p:nvCxnSpPr>
        <p:spPr bwMode="auto">
          <a:xfrm>
            <a:off x="194472" y="602702"/>
            <a:ext cx="9323902"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6" name="Text Box 13">
            <a:extLst>
              <a:ext uri="{FF2B5EF4-FFF2-40B4-BE49-F238E27FC236}">
                <a16:creationId xmlns:a16="http://schemas.microsoft.com/office/drawing/2014/main" id="{A2082F13-DA1E-4087-B1C7-1825FB5CAD96}"/>
              </a:ext>
            </a:extLst>
          </p:cNvPr>
          <p:cNvSpPr txBox="1">
            <a:spLocks noChangeArrowheads="1"/>
          </p:cNvSpPr>
          <p:nvPr userDrawn="1"/>
        </p:nvSpPr>
        <p:spPr bwMode="gray">
          <a:xfrm>
            <a:off x="2073002" y="6744318"/>
            <a:ext cx="5760000" cy="113685"/>
          </a:xfrm>
          <a:prstGeom prst="rect">
            <a:avLst/>
          </a:prstGeom>
          <a:noFill/>
          <a:ln w="25400">
            <a:noFill/>
            <a:miter lim="800000"/>
            <a:headEnd/>
            <a:tailEnd/>
          </a:ln>
        </p:spPr>
        <p:txBody>
          <a:bodyPr wrap="square" anchor="b">
            <a:spAutoFit/>
          </a:bodyPr>
          <a:lstStyle/>
          <a:p>
            <a:pPr marL="0" marR="0" lvl="0" indent="0" algn="l" defTabSz="603662" rtl="0" eaLnBrk="1" fontAlgn="auto" latinLnBrk="0" hangingPunct="1">
              <a:lnSpc>
                <a:spcPts val="132"/>
              </a:lnSpc>
              <a:spcBef>
                <a:spcPct val="50000"/>
              </a:spcBef>
              <a:spcAft>
                <a:spcPts val="0"/>
              </a:spcAft>
              <a:buClrTx/>
              <a:buSzTx/>
              <a:buFontTx/>
              <a:buNone/>
              <a:tabLst/>
              <a:defRPr/>
            </a:pPr>
            <a:r>
              <a:rPr kumimoji="0" lang="en-US" altLang="ja-JP" sz="462"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2" name="タイトル 1">
            <a:extLst>
              <a:ext uri="{FF2B5EF4-FFF2-40B4-BE49-F238E27FC236}">
                <a16:creationId xmlns:a16="http://schemas.microsoft.com/office/drawing/2014/main" id="{2721C5C7-30F4-4937-9952-839F58B3569E}"/>
              </a:ext>
            </a:extLst>
          </p:cNvPr>
          <p:cNvSpPr>
            <a:spLocks noGrp="1"/>
          </p:cNvSpPr>
          <p:nvPr>
            <p:ph type="title"/>
          </p:nvPr>
        </p:nvSpPr>
        <p:spPr>
          <a:xfrm>
            <a:off x="234000" y="117874"/>
            <a:ext cx="9067500" cy="432000"/>
          </a:xfrm>
        </p:spPr>
        <p:txBody>
          <a:bodyPr lIns="0">
            <a:normAutofit/>
          </a:bodyPr>
          <a:lstStyle>
            <a:lvl1pPr>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kumimoji="1" lang="ja-JP" altLang="en-US" dirty="0"/>
              <a:t>マスター タイトルの書式設定</a:t>
            </a:r>
          </a:p>
        </p:txBody>
      </p:sp>
    </p:spTree>
    <p:extLst>
      <p:ext uri="{BB962C8B-B14F-4D97-AF65-F5344CB8AC3E}">
        <p14:creationId xmlns:p14="http://schemas.microsoft.com/office/powerpoint/2010/main" val="43534260"/>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673810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329741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722621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638752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582816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66834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421574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2FD7A94-E128-4C72-9348-F4C9933D9E4E}" type="datetimeFigureOut">
              <a:rPr kumimoji="1" lang="ja-JP" altLang="en-US" smtClean="0"/>
              <a:t>2023/3/6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4532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D7A94-E128-4C72-9348-F4C9933D9E4E}" type="datetimeFigureOut">
              <a:rPr kumimoji="1" lang="ja-JP" altLang="en-US" smtClean="0"/>
              <a:t>2023/3/6</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1833203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69.png"/><Relationship Id="rId4" Type="http://schemas.openxmlformats.org/officeDocument/2006/relationships/image" Target="../media/image166.png"/></Relationships>
</file>

<file path=ppt/slides/_rels/slide1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00.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2.xml"/><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2.xml"/><Relationship Id="rId5" Type="http://schemas.openxmlformats.org/officeDocument/2006/relationships/image" Target="../media/image147.png"/><Relationship Id="rId4" Type="http://schemas.openxmlformats.org/officeDocument/2006/relationships/image" Target="../media/image146.png"/></Relationships>
</file>

<file path=ppt/slides/_rels/slide8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65.png"/><Relationship Id="rId4" Type="http://schemas.openxmlformats.org/officeDocument/2006/relationships/image" Target="../media/image164.png"/></Relationships>
</file>

<file path=ppt/slides/_rels/slide9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2">
            <a:extLst>
              <a:ext uri="{FF2B5EF4-FFF2-40B4-BE49-F238E27FC236}">
                <a16:creationId xmlns:a16="http://schemas.microsoft.com/office/drawing/2014/main" id="{00532DE3-705D-4440-B519-4A6D2EA6C7C2}"/>
              </a:ext>
            </a:extLst>
          </p:cNvPr>
          <p:cNvSpPr txBox="1">
            <a:spLocks/>
          </p:cNvSpPr>
          <p:nvPr/>
        </p:nvSpPr>
        <p:spPr>
          <a:xfrm>
            <a:off x="2139991" y="2224978"/>
            <a:ext cx="6176925" cy="2408044"/>
          </a:xfrm>
          <a:prstGeom prst="rect">
            <a:avLst/>
          </a:prstGeom>
        </p:spPr>
        <p:txBody>
          <a:bodyPr vert="horz" lIns="0" tIns="37148" rIns="74295" bIns="37148" rtlCol="0" anchor="ctr">
            <a:noAutofit/>
          </a:bodyPr>
          <a:lstStyle>
            <a:lvl1pPr algn="l" defTabSz="74295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ja-JP" altLang="en-US" sz="2925" dirty="0">
                <a:latin typeface="Meiryo UI" panose="020B0604030504040204" pitchFamily="50" charset="-128"/>
                <a:ea typeface="Meiryo UI" panose="020B0604030504040204" pitchFamily="50" charset="-128"/>
              </a:rPr>
              <a:t>分野間データ連携基盤</a:t>
            </a:r>
            <a:endParaRPr lang="en-US" altLang="ja-JP" sz="2925" dirty="0">
              <a:latin typeface="Meiryo UI" panose="020B0604030504040204" pitchFamily="50" charset="-128"/>
              <a:ea typeface="Meiryo UI" panose="020B0604030504040204" pitchFamily="50" charset="-128"/>
            </a:endParaRPr>
          </a:p>
          <a:p>
            <a:r>
              <a:rPr lang="en-US" altLang="ja-JP" sz="2925" dirty="0">
                <a:latin typeface="Meiryo UI" panose="020B0604030504040204" pitchFamily="50" charset="-128"/>
                <a:ea typeface="Meiryo UI" panose="020B0604030504040204" pitchFamily="50" charset="-128"/>
              </a:rPr>
              <a:t>(</a:t>
            </a:r>
            <a:r>
              <a:rPr lang="ja-JP" altLang="en-US" sz="2925" dirty="0">
                <a:latin typeface="Meiryo UI" panose="020B0604030504040204" pitchFamily="50" charset="-128"/>
                <a:ea typeface="Meiryo UI" panose="020B0604030504040204" pitchFamily="50" charset="-128"/>
              </a:rPr>
              <a:t>データカタログ作成ツール</a:t>
            </a:r>
            <a:r>
              <a:rPr lang="en-US" altLang="ja-JP" sz="2925" dirty="0">
                <a:latin typeface="Meiryo UI" panose="020B0604030504040204" pitchFamily="50" charset="-128"/>
                <a:ea typeface="Meiryo UI" panose="020B0604030504040204" pitchFamily="50" charset="-128"/>
              </a:rPr>
              <a:t>)</a:t>
            </a:r>
          </a:p>
          <a:p>
            <a:r>
              <a:rPr lang="ja-JP" altLang="en-US" sz="2925" dirty="0">
                <a:latin typeface="Meiryo UI" panose="020B0604030504040204" pitchFamily="50" charset="-128"/>
                <a:ea typeface="Meiryo UI" panose="020B0604030504040204" pitchFamily="50" charset="-128"/>
              </a:rPr>
              <a:t>基本設計書</a:t>
            </a:r>
            <a:endParaRPr lang="en-US" altLang="ja-JP" sz="2925" dirty="0">
              <a:latin typeface="Meiryo UI" panose="020B0604030504040204" pitchFamily="50" charset="-128"/>
              <a:ea typeface="Meiryo UI" panose="020B0604030504040204" pitchFamily="50" charset="-128"/>
            </a:endParaRPr>
          </a:p>
          <a:p>
            <a:r>
              <a:rPr lang="ja-JP" altLang="en-US" sz="2925" dirty="0">
                <a:latin typeface="Meiryo UI" panose="020B0604030504040204" pitchFamily="50" charset="-128"/>
                <a:ea typeface="Meiryo UI" panose="020B0604030504040204" pitchFamily="50" charset="-128"/>
              </a:rPr>
              <a:t>別紙</a:t>
            </a:r>
            <a:r>
              <a:rPr lang="en-US" altLang="ja-JP" sz="2925" dirty="0">
                <a:latin typeface="Meiryo UI" panose="020B0604030504040204" pitchFamily="50" charset="-128"/>
                <a:ea typeface="Meiryo UI" panose="020B0604030504040204" pitchFamily="50" charset="-128"/>
              </a:rPr>
              <a:t>_</a:t>
            </a:r>
            <a:r>
              <a:rPr lang="ja-JP" altLang="en-US" sz="2925" dirty="0">
                <a:latin typeface="Meiryo UI" panose="020B0604030504040204" pitchFamily="50" charset="-128"/>
                <a:ea typeface="Meiryo UI" panose="020B0604030504040204" pitchFamily="50" charset="-128"/>
              </a:rPr>
              <a:t>画面仕様</a:t>
            </a:r>
            <a:endParaRPr lang="ja-JP" altLang="en-US" sz="19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06008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F8E5C-6C83-4F5B-882D-FC6B4BDC1FE0}"/>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画面遷移図 </a:t>
            </a:r>
            <a:r>
              <a:rPr lang="en-US" altLang="ja-JP" sz="1600" dirty="0">
                <a:latin typeface="Meiryo UI" panose="020B0604030504040204" pitchFamily="50" charset="-128"/>
                <a:ea typeface="Meiryo UI" panose="020B0604030504040204" pitchFamily="50" charset="-128"/>
              </a:rPr>
              <a:t>&gt; 2.5 </a:t>
            </a:r>
            <a:r>
              <a:rPr lang="ja-JP" altLang="en-US" sz="1600" dirty="0">
                <a:latin typeface="Meiryo UI" panose="020B0604030504040204" pitchFamily="50" charset="-128"/>
                <a:ea typeface="Meiryo UI" panose="020B0604030504040204" pitchFamily="50" charset="-128"/>
              </a:rPr>
              <a:t>テンプレート編集</a:t>
            </a:r>
            <a:endParaRPr kumimoji="1" lang="ja-JP" altLang="en-US" sz="1600" dirty="0"/>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01814" y="726390"/>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■テンプレート編集時の画面遷移を示す。</a:t>
            </a:r>
          </a:p>
        </p:txBody>
      </p:sp>
      <p:sp>
        <p:nvSpPr>
          <p:cNvPr id="64" name="テキスト ボックス 63">
            <a:extLst>
              <a:ext uri="{FF2B5EF4-FFF2-40B4-BE49-F238E27FC236}">
                <a16:creationId xmlns:a16="http://schemas.microsoft.com/office/drawing/2014/main" id="{4A61023C-7BB8-4DA4-82DD-CC8AB417B717}"/>
              </a:ext>
            </a:extLst>
          </p:cNvPr>
          <p:cNvSpPr txBox="1"/>
          <p:nvPr/>
        </p:nvSpPr>
        <p:spPr>
          <a:xfrm>
            <a:off x="1202690" y="2135054"/>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カタログ作成画面</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（テンプレート編集）</a:t>
            </a:r>
          </a:p>
        </p:txBody>
      </p:sp>
      <p:sp>
        <p:nvSpPr>
          <p:cNvPr id="30" name="テキスト ボックス 29">
            <a:extLst>
              <a:ext uri="{FF2B5EF4-FFF2-40B4-BE49-F238E27FC236}">
                <a16:creationId xmlns:a16="http://schemas.microsoft.com/office/drawing/2014/main" id="{9DF05094-09A6-445A-9CB1-F00668FE21FC}"/>
              </a:ext>
            </a:extLst>
          </p:cNvPr>
          <p:cNvSpPr txBox="1"/>
          <p:nvPr/>
        </p:nvSpPr>
        <p:spPr>
          <a:xfrm>
            <a:off x="4426023" y="2522561"/>
            <a:ext cx="1601095"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確認画面</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（テンプレート編集）</a:t>
            </a:r>
          </a:p>
        </p:txBody>
      </p:sp>
      <p:pic>
        <p:nvPicPr>
          <p:cNvPr id="29" name="図 28">
            <a:extLst>
              <a:ext uri="{FF2B5EF4-FFF2-40B4-BE49-F238E27FC236}">
                <a16:creationId xmlns:a16="http://schemas.microsoft.com/office/drawing/2014/main" id="{BAC5E9BB-91F3-275A-E072-8CCA19328576}"/>
              </a:ext>
            </a:extLst>
          </p:cNvPr>
          <p:cNvPicPr>
            <a:picLocks noChangeAspect="1"/>
          </p:cNvPicPr>
          <p:nvPr/>
        </p:nvPicPr>
        <p:blipFill>
          <a:blip r:embed="rId2"/>
          <a:stretch>
            <a:fillRect/>
          </a:stretch>
        </p:blipFill>
        <p:spPr>
          <a:xfrm>
            <a:off x="7170743" y="2911632"/>
            <a:ext cx="2555138" cy="1364807"/>
          </a:xfrm>
          <a:prstGeom prst="rect">
            <a:avLst/>
          </a:prstGeom>
          <a:ln>
            <a:solidFill>
              <a:schemeClr val="bg2"/>
            </a:solidFill>
          </a:ln>
        </p:spPr>
      </p:pic>
      <p:cxnSp>
        <p:nvCxnSpPr>
          <p:cNvPr id="16" name="直線矢印コネクタ 15">
            <a:extLst>
              <a:ext uri="{FF2B5EF4-FFF2-40B4-BE49-F238E27FC236}">
                <a16:creationId xmlns:a16="http://schemas.microsoft.com/office/drawing/2014/main" id="{36D2CA61-B6F9-F732-4611-F9922B683346}"/>
              </a:ext>
            </a:extLst>
          </p:cNvPr>
          <p:cNvCxnSpPr>
            <a:cxnSpLocks/>
          </p:cNvCxnSpPr>
          <p:nvPr/>
        </p:nvCxnSpPr>
        <p:spPr>
          <a:xfrm>
            <a:off x="3305175" y="3596372"/>
            <a:ext cx="7209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03CACCF0-FF1D-8F6A-6E00-6D63DA62BBFE}"/>
              </a:ext>
            </a:extLst>
          </p:cNvPr>
          <p:cNvCxnSpPr>
            <a:cxnSpLocks/>
            <a:endCxn id="29" idx="1"/>
          </p:cNvCxnSpPr>
          <p:nvPr/>
        </p:nvCxnSpPr>
        <p:spPr>
          <a:xfrm flipV="1">
            <a:off x="6581214" y="3594036"/>
            <a:ext cx="589529" cy="23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0EC12138-2878-259D-681F-BADD6D0C61DA}"/>
              </a:ext>
            </a:extLst>
          </p:cNvPr>
          <p:cNvSpPr txBox="1"/>
          <p:nvPr/>
        </p:nvSpPr>
        <p:spPr>
          <a:xfrm>
            <a:off x="7606812" y="2561755"/>
            <a:ext cx="1601095" cy="246221"/>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メニュー選択画面</a:t>
            </a:r>
          </a:p>
        </p:txBody>
      </p:sp>
      <p:grpSp>
        <p:nvGrpSpPr>
          <p:cNvPr id="19" name="グループ化 18">
            <a:extLst>
              <a:ext uri="{FF2B5EF4-FFF2-40B4-BE49-F238E27FC236}">
                <a16:creationId xmlns:a16="http://schemas.microsoft.com/office/drawing/2014/main" id="{27D89150-289D-912A-6FA7-C0591173D550}"/>
              </a:ext>
            </a:extLst>
          </p:cNvPr>
          <p:cNvGrpSpPr/>
          <p:nvPr/>
        </p:nvGrpSpPr>
        <p:grpSpPr>
          <a:xfrm>
            <a:off x="206884" y="2592534"/>
            <a:ext cx="3275730" cy="2025479"/>
            <a:chOff x="148481" y="2842508"/>
            <a:chExt cx="3275730" cy="2025479"/>
          </a:xfrm>
        </p:grpSpPr>
        <p:pic>
          <p:nvPicPr>
            <p:cNvPr id="18" name="図 17">
              <a:extLst>
                <a:ext uri="{FF2B5EF4-FFF2-40B4-BE49-F238E27FC236}">
                  <a16:creationId xmlns:a16="http://schemas.microsoft.com/office/drawing/2014/main" id="{5D055ABD-9E86-C856-BFD8-65F42351D8C2}"/>
                </a:ext>
              </a:extLst>
            </p:cNvPr>
            <p:cNvPicPr>
              <a:picLocks noChangeAspect="1"/>
            </p:cNvPicPr>
            <p:nvPr/>
          </p:nvPicPr>
          <p:blipFill>
            <a:blip r:embed="rId3"/>
            <a:stretch>
              <a:fillRect/>
            </a:stretch>
          </p:blipFill>
          <p:spPr>
            <a:xfrm>
              <a:off x="868211" y="2842508"/>
              <a:ext cx="2556000" cy="1383849"/>
            </a:xfrm>
            <a:prstGeom prst="rect">
              <a:avLst/>
            </a:prstGeom>
          </p:spPr>
        </p:pic>
        <p:pic>
          <p:nvPicPr>
            <p:cNvPr id="15" name="図 14">
              <a:extLst>
                <a:ext uri="{FF2B5EF4-FFF2-40B4-BE49-F238E27FC236}">
                  <a16:creationId xmlns:a16="http://schemas.microsoft.com/office/drawing/2014/main" id="{A848D6E8-417F-C826-8643-58BBF8919F76}"/>
                </a:ext>
              </a:extLst>
            </p:cNvPr>
            <p:cNvPicPr>
              <a:picLocks noChangeAspect="1"/>
            </p:cNvPicPr>
            <p:nvPr/>
          </p:nvPicPr>
          <p:blipFill>
            <a:blip r:embed="rId4"/>
            <a:stretch>
              <a:fillRect/>
            </a:stretch>
          </p:blipFill>
          <p:spPr>
            <a:xfrm>
              <a:off x="619283" y="3047622"/>
              <a:ext cx="2556000" cy="1383432"/>
            </a:xfrm>
            <a:prstGeom prst="rect">
              <a:avLst/>
            </a:prstGeom>
          </p:spPr>
        </p:pic>
        <p:pic>
          <p:nvPicPr>
            <p:cNvPr id="10" name="図 9">
              <a:extLst>
                <a:ext uri="{FF2B5EF4-FFF2-40B4-BE49-F238E27FC236}">
                  <a16:creationId xmlns:a16="http://schemas.microsoft.com/office/drawing/2014/main" id="{B4E8A2B5-5809-083E-32A2-54EDC5D1FB94}"/>
                </a:ext>
              </a:extLst>
            </p:cNvPr>
            <p:cNvPicPr>
              <a:picLocks noChangeAspect="1"/>
            </p:cNvPicPr>
            <p:nvPr/>
          </p:nvPicPr>
          <p:blipFill>
            <a:blip r:embed="rId5"/>
            <a:stretch>
              <a:fillRect/>
            </a:stretch>
          </p:blipFill>
          <p:spPr>
            <a:xfrm>
              <a:off x="364733" y="3268011"/>
              <a:ext cx="2556000" cy="1379587"/>
            </a:xfrm>
            <a:prstGeom prst="rect">
              <a:avLst/>
            </a:prstGeom>
          </p:spPr>
        </p:pic>
        <p:pic>
          <p:nvPicPr>
            <p:cNvPr id="6" name="図 5">
              <a:extLst>
                <a:ext uri="{FF2B5EF4-FFF2-40B4-BE49-F238E27FC236}">
                  <a16:creationId xmlns:a16="http://schemas.microsoft.com/office/drawing/2014/main" id="{E84E1407-463B-11F7-1675-79DBD429F171}"/>
                </a:ext>
              </a:extLst>
            </p:cNvPr>
            <p:cNvPicPr>
              <a:picLocks noChangeAspect="1"/>
            </p:cNvPicPr>
            <p:nvPr/>
          </p:nvPicPr>
          <p:blipFill>
            <a:blip r:embed="rId6"/>
            <a:stretch>
              <a:fillRect/>
            </a:stretch>
          </p:blipFill>
          <p:spPr>
            <a:xfrm>
              <a:off x="148481" y="3487094"/>
              <a:ext cx="2556000" cy="1380893"/>
            </a:xfrm>
            <a:prstGeom prst="rect">
              <a:avLst/>
            </a:prstGeom>
          </p:spPr>
        </p:pic>
      </p:grpSp>
      <p:pic>
        <p:nvPicPr>
          <p:cNvPr id="21" name="図 20">
            <a:extLst>
              <a:ext uri="{FF2B5EF4-FFF2-40B4-BE49-F238E27FC236}">
                <a16:creationId xmlns:a16="http://schemas.microsoft.com/office/drawing/2014/main" id="{B63CFBD7-08ED-8DC4-7B42-3407957753F9}"/>
              </a:ext>
            </a:extLst>
          </p:cNvPr>
          <p:cNvPicPr>
            <a:picLocks noChangeAspect="1"/>
          </p:cNvPicPr>
          <p:nvPr/>
        </p:nvPicPr>
        <p:blipFill>
          <a:blip r:embed="rId7"/>
          <a:stretch>
            <a:fillRect/>
          </a:stretch>
        </p:blipFill>
        <p:spPr>
          <a:xfrm>
            <a:off x="4048678" y="2895432"/>
            <a:ext cx="2556000" cy="1381007"/>
          </a:xfrm>
          <a:prstGeom prst="rect">
            <a:avLst/>
          </a:prstGeom>
        </p:spPr>
      </p:pic>
    </p:spTree>
    <p:extLst>
      <p:ext uri="{BB962C8B-B14F-4D97-AF65-F5344CB8AC3E}">
        <p14:creationId xmlns:p14="http://schemas.microsoft.com/office/powerpoint/2010/main" val="22067275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05FBD563-5CA3-4F48-5ACA-979AA32E5D4C}"/>
              </a:ext>
            </a:extLst>
          </p:cNvPr>
          <p:cNvPicPr>
            <a:picLocks noChangeAspect="1"/>
          </p:cNvPicPr>
          <p:nvPr/>
        </p:nvPicPr>
        <p:blipFill>
          <a:blip r:embed="rId3"/>
          <a:stretch>
            <a:fillRect/>
          </a:stretch>
        </p:blipFill>
        <p:spPr>
          <a:xfrm>
            <a:off x="152860" y="3078457"/>
            <a:ext cx="9301500" cy="453278"/>
          </a:xfrm>
          <a:prstGeom prst="rect">
            <a:avLst/>
          </a:prstGeom>
          <a:ln>
            <a:solidFill>
              <a:schemeClr val="accent3"/>
            </a:solidFill>
          </a:ln>
        </p:spPr>
      </p:pic>
      <p:pic>
        <p:nvPicPr>
          <p:cNvPr id="22" name="図 21">
            <a:extLst>
              <a:ext uri="{FF2B5EF4-FFF2-40B4-BE49-F238E27FC236}">
                <a16:creationId xmlns:a16="http://schemas.microsoft.com/office/drawing/2014/main" id="{3B865F9D-6BFC-C743-E986-F5DA699D1721}"/>
              </a:ext>
            </a:extLst>
          </p:cNvPr>
          <p:cNvPicPr>
            <a:picLocks noChangeAspect="1"/>
          </p:cNvPicPr>
          <p:nvPr/>
        </p:nvPicPr>
        <p:blipFill>
          <a:blip r:embed="rId4"/>
          <a:stretch>
            <a:fillRect/>
          </a:stretch>
        </p:blipFill>
        <p:spPr>
          <a:xfrm>
            <a:off x="179488" y="4220222"/>
            <a:ext cx="9300173" cy="1293072"/>
          </a:xfrm>
          <a:prstGeom prst="rect">
            <a:avLst/>
          </a:prstGeom>
          <a:ln>
            <a:solidFill>
              <a:schemeClr val="accent3"/>
            </a:solidFill>
          </a:ln>
        </p:spPr>
      </p:pic>
      <p:pic>
        <p:nvPicPr>
          <p:cNvPr id="7" name="図 6">
            <a:extLst>
              <a:ext uri="{FF2B5EF4-FFF2-40B4-BE49-F238E27FC236}">
                <a16:creationId xmlns:a16="http://schemas.microsoft.com/office/drawing/2014/main" id="{BF266E3F-00FC-5B0C-CF7C-7FE263913F1F}"/>
              </a:ext>
            </a:extLst>
          </p:cNvPr>
          <p:cNvPicPr>
            <a:picLocks noChangeAspect="1"/>
          </p:cNvPicPr>
          <p:nvPr/>
        </p:nvPicPr>
        <p:blipFill>
          <a:blip r:embed="rId5"/>
          <a:stretch>
            <a:fillRect/>
          </a:stretch>
        </p:blipFill>
        <p:spPr>
          <a:xfrm>
            <a:off x="141778" y="1799045"/>
            <a:ext cx="9301500" cy="656356"/>
          </a:xfrm>
          <a:prstGeom prst="rect">
            <a:avLst/>
          </a:prstGeom>
          <a:ln>
            <a:solidFill>
              <a:schemeClr val="accent3"/>
            </a:solidFill>
          </a:ln>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3.22 </a:t>
            </a:r>
            <a:r>
              <a:rPr lang="ja-JP" altLang="en-US" sz="1600" dirty="0">
                <a:latin typeface="Meiryo UI" panose="020B0604030504040204" pitchFamily="50" charset="-128"/>
                <a:ea typeface="Meiryo UI" panose="020B0604030504040204" pitchFamily="50" charset="-128"/>
              </a:rPr>
              <a:t>テンプレート適用</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B59B044-0363-4402-82BD-68E3FB94BA5D}"/>
              </a:ext>
            </a:extLst>
          </p:cNvPr>
          <p:cNvSpPr/>
          <p:nvPr/>
        </p:nvSpPr>
        <p:spPr>
          <a:xfrm>
            <a:off x="150743" y="1531582"/>
            <a:ext cx="1639526"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テンプレート編集の確認画面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E0C8FB7D-3535-4A45-86CF-EF20D7E8F212}"/>
              </a:ext>
            </a:extLst>
          </p:cNvPr>
          <p:cNvSpPr/>
          <p:nvPr/>
        </p:nvSpPr>
        <p:spPr>
          <a:xfrm>
            <a:off x="150744" y="2792645"/>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17738D24-E90A-4204-9187-5CA2AA14E3CE}"/>
              </a:ext>
            </a:extLst>
          </p:cNvPr>
          <p:cNvSpPr/>
          <p:nvPr/>
        </p:nvSpPr>
        <p:spPr>
          <a:xfrm>
            <a:off x="2164246" y="2014796"/>
            <a:ext cx="1496331" cy="351000"/>
          </a:xfrm>
          <a:prstGeom prst="wedgeRectCallout">
            <a:avLst>
              <a:gd name="adj1" fmla="val -81171"/>
              <a:gd name="adj2" fmla="val 28527"/>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デフォルト値を設定します。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70D820B9-8DD5-417A-B92B-6855DF1309FE}"/>
              </a:ext>
            </a:extLst>
          </p:cNvPr>
          <p:cNvSpPr/>
          <p:nvPr/>
        </p:nvSpPr>
        <p:spPr>
          <a:xfrm>
            <a:off x="3193727" y="3082639"/>
            <a:ext cx="2724487" cy="406491"/>
          </a:xfrm>
          <a:prstGeom prst="wedgeRectCallout">
            <a:avLst>
              <a:gd name="adj1" fmla="val -73048"/>
              <a:gd name="adj2" fmla="val 14465"/>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フィールドが折りたたんで表示されます。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折り畳まれた状態でもデフォルト値は反映されています。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820E6F81-C5E1-4995-85F0-E5071E76905A}"/>
              </a:ext>
            </a:extLst>
          </p:cNvPr>
          <p:cNvSpPr/>
          <p:nvPr/>
        </p:nvSpPr>
        <p:spPr>
          <a:xfrm>
            <a:off x="170524" y="3951385"/>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9E8FC663-7567-455F-BD03-F3FD4F83C1C9}"/>
              </a:ext>
            </a:extLst>
          </p:cNvPr>
          <p:cNvSpPr/>
          <p:nvPr/>
        </p:nvSpPr>
        <p:spPr>
          <a:xfrm>
            <a:off x="3126390" y="4252752"/>
            <a:ext cx="2409316" cy="287723"/>
          </a:xfrm>
          <a:prstGeom prst="wedgeRectCallout">
            <a:avLst>
              <a:gd name="adj1" fmla="val -73274"/>
              <a:gd name="adj2" fmla="val 27683"/>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矢印ボタンを押下すると、展開されます。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91DEA42F-F4FA-4F16-A99C-C43AE737EA86}"/>
              </a:ext>
            </a:extLst>
          </p:cNvPr>
          <p:cNvSpPr/>
          <p:nvPr/>
        </p:nvSpPr>
        <p:spPr>
          <a:xfrm>
            <a:off x="2543684" y="5027483"/>
            <a:ext cx="1496331" cy="351000"/>
          </a:xfrm>
          <a:prstGeom prst="wedgeRectCallout">
            <a:avLst>
              <a:gd name="adj1" fmla="val -81718"/>
              <a:gd name="adj2" fmla="val -34372"/>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デフォルト値が反映されます。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99F4ACD4-9734-2626-6A3E-156A19710DDA}"/>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■表示形式に「任意入力（折り畳み）」を選択した場合は以下の通りにカタログ作成画面に反映されます。</a:t>
            </a:r>
          </a:p>
        </p:txBody>
      </p:sp>
      <p:sp>
        <p:nvSpPr>
          <p:cNvPr id="24" name="吹き出し: 四角形 23">
            <a:extLst>
              <a:ext uri="{FF2B5EF4-FFF2-40B4-BE49-F238E27FC236}">
                <a16:creationId xmlns:a16="http://schemas.microsoft.com/office/drawing/2014/main" id="{72E7BB04-D117-8DA3-94E1-8E80487A8771}"/>
              </a:ext>
            </a:extLst>
          </p:cNvPr>
          <p:cNvSpPr/>
          <p:nvPr/>
        </p:nvSpPr>
        <p:spPr>
          <a:xfrm>
            <a:off x="6015318" y="1457011"/>
            <a:ext cx="2196353" cy="342033"/>
          </a:xfrm>
          <a:prstGeom prst="wedgeRectCallout">
            <a:avLst>
              <a:gd name="adj1" fmla="val 37316"/>
              <a:gd name="adj2" fmla="val 140604"/>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「任意入力表示</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折り畳み）」を選択します。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23533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079F71C-1518-0358-CF6F-F8995B442205}"/>
              </a:ext>
            </a:extLst>
          </p:cNvPr>
          <p:cNvPicPr>
            <a:picLocks noChangeAspect="1"/>
          </p:cNvPicPr>
          <p:nvPr/>
        </p:nvPicPr>
        <p:blipFill>
          <a:blip r:embed="rId3"/>
          <a:stretch>
            <a:fillRect/>
          </a:stretch>
        </p:blipFill>
        <p:spPr>
          <a:xfrm>
            <a:off x="148535" y="1799493"/>
            <a:ext cx="9225142" cy="670018"/>
          </a:xfrm>
          <a:prstGeom prst="rect">
            <a:avLst/>
          </a:prstGeom>
          <a:ln>
            <a:solidFill>
              <a:schemeClr val="accent3"/>
            </a:solidFill>
          </a:ln>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60894" y="135803"/>
            <a:ext cx="9067500"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3.22 </a:t>
            </a:r>
            <a:r>
              <a:rPr lang="ja-JP" altLang="en-US" sz="1600" dirty="0">
                <a:latin typeface="Meiryo UI" panose="020B0604030504040204" pitchFamily="50" charset="-128"/>
                <a:ea typeface="Meiryo UI" panose="020B0604030504040204" pitchFamily="50" charset="-128"/>
              </a:rPr>
              <a:t>テンプレート適用</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B59B044-0363-4402-82BD-68E3FB94BA5D}"/>
              </a:ext>
            </a:extLst>
          </p:cNvPr>
          <p:cNvSpPr/>
          <p:nvPr/>
        </p:nvSpPr>
        <p:spPr>
          <a:xfrm>
            <a:off x="150743" y="1531582"/>
            <a:ext cx="1639526"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テンプレート編集の確認画面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E0C8FB7D-3535-4A45-86CF-EF20D7E8F212}"/>
              </a:ext>
            </a:extLst>
          </p:cNvPr>
          <p:cNvSpPr/>
          <p:nvPr/>
        </p:nvSpPr>
        <p:spPr>
          <a:xfrm>
            <a:off x="150744" y="2792645"/>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17738D24-E90A-4204-9187-5CA2AA14E3CE}"/>
              </a:ext>
            </a:extLst>
          </p:cNvPr>
          <p:cNvSpPr/>
          <p:nvPr/>
        </p:nvSpPr>
        <p:spPr>
          <a:xfrm>
            <a:off x="2164247" y="2014796"/>
            <a:ext cx="1401914" cy="353500"/>
          </a:xfrm>
          <a:prstGeom prst="wedgeRectCallout">
            <a:avLst>
              <a:gd name="adj1" fmla="val -81171"/>
              <a:gd name="adj2" fmla="val 28527"/>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デフォルト値を設定します。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99F4ACD4-9734-2626-6A3E-156A19710DDA}"/>
              </a:ext>
            </a:extLst>
          </p:cNvPr>
          <p:cNvSpPr txBox="1"/>
          <p:nvPr/>
        </p:nvSpPr>
        <p:spPr>
          <a:xfrm>
            <a:off x="143006" y="656996"/>
            <a:ext cx="9322726"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■表示形式に「</a:t>
            </a:r>
            <a:r>
              <a:rPr lang="ja-JP" altLang="en-US" sz="1600" dirty="0">
                <a:solidFill>
                  <a:schemeClr val="tx1"/>
                </a:solidFill>
                <a:latin typeface="Meiryo UI" panose="020B0604030504040204" pitchFamily="50" charset="-128"/>
                <a:ea typeface="Meiryo UI" panose="020B0604030504040204" pitchFamily="50" charset="-128"/>
              </a:rPr>
              <a:t>非表示</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選択した場合、カタログに登録されません） </a:t>
            </a:r>
            <a:r>
              <a:rPr lang="ja-JP" altLang="en-US" sz="1600" dirty="0">
                <a:latin typeface="Meiryo UI" panose="020B0604030504040204" pitchFamily="50" charset="-128"/>
                <a:ea typeface="Meiryo UI" panose="020B0604030504040204" pitchFamily="50" charset="-128"/>
              </a:rPr>
              <a:t>」を選択した場合は以下の通りにカタログ作成画面に反映されます。</a:t>
            </a:r>
          </a:p>
        </p:txBody>
      </p:sp>
      <p:sp>
        <p:nvSpPr>
          <p:cNvPr id="24" name="吹き出し: 四角形 23">
            <a:extLst>
              <a:ext uri="{FF2B5EF4-FFF2-40B4-BE49-F238E27FC236}">
                <a16:creationId xmlns:a16="http://schemas.microsoft.com/office/drawing/2014/main" id="{79A27159-CD9C-9BD6-490A-17B921C59A46}"/>
              </a:ext>
            </a:extLst>
          </p:cNvPr>
          <p:cNvSpPr/>
          <p:nvPr/>
        </p:nvSpPr>
        <p:spPr>
          <a:xfrm>
            <a:off x="6096000" y="1476359"/>
            <a:ext cx="2662518" cy="424159"/>
          </a:xfrm>
          <a:prstGeom prst="wedgeRectCallout">
            <a:avLst>
              <a:gd name="adj1" fmla="val 27898"/>
              <a:gd name="adj2" fmla="val 92244"/>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「非表示</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選択した場合、カタログに登録されません）」を選択します。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41DD0F88-12ED-2E40-9070-F30B444A2387}"/>
              </a:ext>
            </a:extLst>
          </p:cNvPr>
          <p:cNvPicPr>
            <a:picLocks noChangeAspect="1"/>
          </p:cNvPicPr>
          <p:nvPr/>
        </p:nvPicPr>
        <p:blipFill>
          <a:blip r:embed="rId4"/>
          <a:stretch>
            <a:fillRect/>
          </a:stretch>
        </p:blipFill>
        <p:spPr>
          <a:xfrm>
            <a:off x="158294" y="3070805"/>
            <a:ext cx="9225142" cy="2531437"/>
          </a:xfrm>
          <a:prstGeom prst="rect">
            <a:avLst/>
          </a:prstGeom>
          <a:ln>
            <a:solidFill>
              <a:schemeClr val="accent3"/>
            </a:solidFill>
          </a:ln>
        </p:spPr>
      </p:pic>
      <p:sp>
        <p:nvSpPr>
          <p:cNvPr id="25" name="吹き出し: 四角形 24">
            <a:extLst>
              <a:ext uri="{FF2B5EF4-FFF2-40B4-BE49-F238E27FC236}">
                <a16:creationId xmlns:a16="http://schemas.microsoft.com/office/drawing/2014/main" id="{F9148C68-63FD-CA33-FD80-5586ECCAEF4D}"/>
              </a:ext>
            </a:extLst>
          </p:cNvPr>
          <p:cNvSpPr/>
          <p:nvPr/>
        </p:nvSpPr>
        <p:spPr>
          <a:xfrm>
            <a:off x="4675632" y="3695303"/>
            <a:ext cx="2662518" cy="424159"/>
          </a:xfrm>
          <a:prstGeom prst="wedgeRectCallout">
            <a:avLst>
              <a:gd name="adj1" fmla="val -39072"/>
              <a:gd name="adj2" fmla="val 105179"/>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カタログ作成画面に項目が表示されません。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なお、デフォルト値を設定した場合でもカタログに該当項目自体が登録されません。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6738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9E30CA4-19D0-F481-7C81-320B46D39C1F}"/>
              </a:ext>
            </a:extLst>
          </p:cNvPr>
          <p:cNvPicPr>
            <a:picLocks noChangeAspect="1"/>
          </p:cNvPicPr>
          <p:nvPr/>
        </p:nvPicPr>
        <p:blipFill>
          <a:blip r:embed="rId2"/>
          <a:stretch>
            <a:fillRect/>
          </a:stretch>
        </p:blipFill>
        <p:spPr>
          <a:xfrm>
            <a:off x="515470" y="1535502"/>
            <a:ext cx="8875059" cy="4717461"/>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 </a:t>
            </a:r>
            <a:r>
              <a:rPr lang="ja-JP" altLang="en-US" sz="1600" dirty="0">
                <a:latin typeface="Meiryo UI" panose="020B0604030504040204" pitchFamily="50" charset="-128"/>
                <a:ea typeface="Meiryo UI" panose="020B0604030504040204" pitchFamily="50" charset="-128"/>
              </a:rPr>
              <a:t>ヘッダ</a:t>
            </a:r>
          </a:p>
        </p:txBody>
      </p:sp>
      <p:sp>
        <p:nvSpPr>
          <p:cNvPr id="10" name="吹き出し: 四角形 9">
            <a:extLst>
              <a:ext uri="{FF2B5EF4-FFF2-40B4-BE49-F238E27FC236}">
                <a16:creationId xmlns:a16="http://schemas.microsoft.com/office/drawing/2014/main" id="{474BAE48-E89A-4FBC-8249-2ED833FFBAC6}"/>
              </a:ext>
            </a:extLst>
          </p:cNvPr>
          <p:cNvSpPr/>
          <p:nvPr/>
        </p:nvSpPr>
        <p:spPr bwMode="auto">
          <a:xfrm>
            <a:off x="6486525" y="706051"/>
            <a:ext cx="3235599" cy="684599"/>
          </a:xfrm>
          <a:prstGeom prst="wedgeRectCallout">
            <a:avLst>
              <a:gd name="adj1" fmla="val 14188"/>
              <a:gd name="adj2" fmla="val 70789"/>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ユーザ情報ボタン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押下するとユーザ名とカタログ登録先の</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情報がプルダウンで表示されます。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非ログイン状態ではユーザ名が「ゲスト」、その他の項目は「</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未設定</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」で表示されます。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ABB39D5D-7306-4C67-8FF8-F9F76586EB4E}"/>
              </a:ext>
            </a:extLst>
          </p:cNvPr>
          <p:cNvSpPr/>
          <p:nvPr/>
        </p:nvSpPr>
        <p:spPr bwMode="auto">
          <a:xfrm>
            <a:off x="1805136" y="1870400"/>
            <a:ext cx="2342622" cy="368501"/>
          </a:xfrm>
          <a:prstGeom prst="wedgeRectCallout">
            <a:avLst>
              <a:gd name="adj1" fmla="val 8055"/>
              <a:gd name="adj2" fmla="val -86570"/>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ja-JP" altLang="en-US" sz="900" dirty="0">
                <a:solidFill>
                  <a:schemeClr val="tx1"/>
                </a:solidFill>
                <a:latin typeface="Meiryo UI" panose="020B0604030504040204" pitchFamily="50" charset="-128"/>
                <a:ea typeface="Meiryo UI" panose="020B0604030504040204" pitchFamily="50" charset="-128"/>
              </a:rPr>
              <a:t>表示している画面のモードが表記されます。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26C7EA7E-7813-4C41-90C9-0759BCBD0DD4}"/>
              </a:ext>
            </a:extLst>
          </p:cNvPr>
          <p:cNvSpPr/>
          <p:nvPr/>
        </p:nvSpPr>
        <p:spPr bwMode="auto">
          <a:xfrm>
            <a:off x="7876265" y="1953707"/>
            <a:ext cx="1971147" cy="560894"/>
          </a:xfrm>
          <a:prstGeom prst="wedgeRectCallout">
            <a:avLst>
              <a:gd name="adj1" fmla="val 18473"/>
              <a:gd name="adj2" fmla="val -85431"/>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ログアウトボタン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押下するとデータカタログ作成ツールからログアウトし、ログイン画面に遷移します。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47186F56-3973-CF1D-40C5-21AB1A088A7F}"/>
              </a:ext>
            </a:extLst>
          </p:cNvPr>
          <p:cNvSpPr/>
          <p:nvPr/>
        </p:nvSpPr>
        <p:spPr bwMode="auto">
          <a:xfrm>
            <a:off x="183876" y="690056"/>
            <a:ext cx="2342622" cy="684599"/>
          </a:xfrm>
          <a:prstGeom prst="wedgeRectCallout">
            <a:avLst>
              <a:gd name="adj1" fmla="val -28396"/>
              <a:gd name="adj2" fmla="val 83859"/>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メニューボタン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押下するとサイドバーのメニューが表示されます。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選択しているモードは青色で表示されます。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（デフォルトはメニュー表示状態）</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AB482EDF-5A92-58A9-C7CE-2F6FDECBD8C4}"/>
              </a:ext>
            </a:extLst>
          </p:cNvPr>
          <p:cNvSpPr/>
          <p:nvPr/>
        </p:nvSpPr>
        <p:spPr bwMode="auto">
          <a:xfrm>
            <a:off x="3714750" y="1100281"/>
            <a:ext cx="2604708" cy="290369"/>
          </a:xfrm>
          <a:prstGeom prst="wedgeRectCallout">
            <a:avLst>
              <a:gd name="adj1" fmla="val 94746"/>
              <a:gd name="adj2" fmla="val 115130"/>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ja-JP" altLang="en-US" sz="900" dirty="0">
                <a:solidFill>
                  <a:schemeClr val="tx1"/>
                </a:solidFill>
                <a:latin typeface="Meiryo UI" panose="020B0604030504040204" pitchFamily="50" charset="-128"/>
                <a:ea typeface="Meiryo UI" panose="020B0604030504040204" pitchFamily="50" charset="-128"/>
              </a:rPr>
              <a:t>データカタログ作成ツールのバージョンが表示されます。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6302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 </a:t>
            </a:r>
            <a:r>
              <a:rPr lang="ja-JP" altLang="en-US" sz="1600" dirty="0">
                <a:latin typeface="Meiryo UI" panose="020B0604030504040204" pitchFamily="50" charset="-128"/>
                <a:ea typeface="Meiryo UI" panose="020B0604030504040204" pitchFamily="50" charset="-128"/>
              </a:rPr>
              <a:t>画面ごとのヘッダ</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5D6D908-5B46-44AE-9BB4-C18B7B87A1EA}"/>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■画面ごとのヘッダを以下に図示する。</a:t>
            </a:r>
          </a:p>
        </p:txBody>
      </p:sp>
      <p:graphicFrame>
        <p:nvGraphicFramePr>
          <p:cNvPr id="5" name="表 6">
            <a:extLst>
              <a:ext uri="{FF2B5EF4-FFF2-40B4-BE49-F238E27FC236}">
                <a16:creationId xmlns:a16="http://schemas.microsoft.com/office/drawing/2014/main" id="{D81EBA5E-60A9-ED54-7159-D9CA9A13C352}"/>
              </a:ext>
            </a:extLst>
          </p:cNvPr>
          <p:cNvGraphicFramePr>
            <a:graphicFrameLocks noGrp="1"/>
          </p:cNvGraphicFramePr>
          <p:nvPr>
            <p:extLst>
              <p:ext uri="{D42A27DB-BD31-4B8C-83A1-F6EECF244321}">
                <p14:modId xmlns:p14="http://schemas.microsoft.com/office/powerpoint/2010/main" val="2950832132"/>
              </p:ext>
            </p:extLst>
          </p:nvPr>
        </p:nvGraphicFramePr>
        <p:xfrm>
          <a:off x="189396" y="948891"/>
          <a:ext cx="9491268" cy="3810000"/>
        </p:xfrm>
        <a:graphic>
          <a:graphicData uri="http://schemas.openxmlformats.org/drawingml/2006/table">
            <a:tbl>
              <a:tblPr firstRow="1" bandRow="1">
                <a:tableStyleId>{5A111915-BE36-4E01-A7E5-04B1672EAD32}</a:tableStyleId>
              </a:tblPr>
              <a:tblGrid>
                <a:gridCol w="2520351">
                  <a:extLst>
                    <a:ext uri="{9D8B030D-6E8A-4147-A177-3AD203B41FA5}">
                      <a16:colId xmlns:a16="http://schemas.microsoft.com/office/drawing/2014/main" val="347281506"/>
                    </a:ext>
                  </a:extLst>
                </a:gridCol>
                <a:gridCol w="6970917">
                  <a:extLst>
                    <a:ext uri="{9D8B030D-6E8A-4147-A177-3AD203B41FA5}">
                      <a16:colId xmlns:a16="http://schemas.microsoft.com/office/drawing/2014/main" val="275731899"/>
                    </a:ext>
                  </a:extLst>
                </a:gridCol>
              </a:tblGrid>
              <a:tr h="282994">
                <a:tc>
                  <a:txBody>
                    <a:bodyPr/>
                    <a:lstStyle/>
                    <a:p>
                      <a:r>
                        <a:rPr kumimoji="1" lang="ja-JP" altLang="en-US" sz="1600" b="0" dirty="0">
                          <a:latin typeface="Meiryo UI" panose="020B0604030504040204" pitchFamily="50" charset="-128"/>
                          <a:ea typeface="Meiryo UI" panose="020B0604030504040204" pitchFamily="50" charset="-128"/>
                        </a:rPr>
                        <a:t>画面</a:t>
                      </a:r>
                    </a:p>
                  </a:txBody>
                  <a:tcPr/>
                </a:tc>
                <a:tc>
                  <a:txBody>
                    <a:bodyPr/>
                    <a:lstStyle/>
                    <a:p>
                      <a:r>
                        <a:rPr kumimoji="1" lang="ja-JP" altLang="en-US" sz="1600" b="0" dirty="0">
                          <a:latin typeface="Meiryo UI" panose="020B0604030504040204" pitchFamily="50" charset="-128"/>
                          <a:ea typeface="Meiryo UI" panose="020B0604030504040204" pitchFamily="50" charset="-128"/>
                        </a:rPr>
                        <a:t>ヘッダ</a:t>
                      </a:r>
                    </a:p>
                  </a:txBody>
                  <a:tcPr/>
                </a:tc>
                <a:extLst>
                  <a:ext uri="{0D108BD9-81ED-4DB2-BD59-A6C34878D82A}">
                    <a16:rowId xmlns:a16="http://schemas.microsoft.com/office/drawing/2014/main" val="3887912267"/>
                  </a:ext>
                </a:extLst>
              </a:tr>
              <a:tr h="282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dirty="0">
                          <a:latin typeface="Meiryo UI" panose="020B0604030504040204" pitchFamily="50" charset="-128"/>
                          <a:ea typeface="Meiryo UI" panose="020B0604030504040204" pitchFamily="50" charset="-128"/>
                        </a:rPr>
                        <a:t>ユーザ管理画面</a:t>
                      </a:r>
                      <a:endParaRPr lang="en-US" altLang="ja-JP" sz="1600" b="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b="0" dirty="0">
                        <a:latin typeface="Meiryo UI" panose="020B0604030504040204" pitchFamily="50" charset="-128"/>
                        <a:ea typeface="Meiryo UI" panose="020B0604030504040204" pitchFamily="50" charset="-128"/>
                      </a:endParaRPr>
                    </a:p>
                  </a:txBody>
                  <a:tcPr anchor="ctr">
                    <a:lnR w="12700" cap="flat" cmpd="sng" algn="ctr">
                      <a:solidFill>
                        <a:schemeClr val="accent5"/>
                      </a:solidFill>
                      <a:prstDash val="solid"/>
                      <a:round/>
                      <a:headEnd type="none" w="med" len="med"/>
                      <a:tailEnd type="none" w="med" len="med"/>
                    </a:lnR>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2177472032"/>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ユーザ作成画面</a:t>
                      </a:r>
                      <a:endParaRPr kumimoji="1" lang="en-US" altLang="ja-JP" sz="1600" b="0" dirty="0">
                        <a:latin typeface="Meiryo UI" panose="020B0604030504040204" pitchFamily="50" charset="-128"/>
                        <a:ea typeface="Meiryo UI" panose="020B0604030504040204" pitchFamily="50" charset="-128"/>
                      </a:endParaRPr>
                    </a:p>
                    <a:p>
                      <a:pPr algn="l"/>
                      <a:endParaRPr kumimoji="1" lang="ja-JP" altLang="en-US" sz="1600" b="0" dirty="0">
                        <a:latin typeface="Meiryo UI" panose="020B0604030504040204" pitchFamily="50" charset="-128"/>
                        <a:ea typeface="Meiryo UI" panose="020B0604030504040204" pitchFamily="50" charset="-128"/>
                      </a:endParaRPr>
                    </a:p>
                  </a:txBody>
                  <a:tcPr anchor="ctr">
                    <a:lnR w="12700" cap="flat" cmpd="sng" algn="ctr">
                      <a:solidFill>
                        <a:schemeClr val="accent5"/>
                      </a:solidFill>
                      <a:prstDash val="solid"/>
                      <a:round/>
                      <a:headEnd type="none" w="med" len="med"/>
                      <a:tailEnd type="none" w="med" len="med"/>
                    </a:lnR>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3649564537"/>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登録再開画面</a:t>
                      </a:r>
                      <a:endParaRPr kumimoji="1" lang="en-US" altLang="ja-JP" sz="1600" b="0" dirty="0">
                        <a:latin typeface="Meiryo UI" panose="020B0604030504040204" pitchFamily="50" charset="-128"/>
                        <a:ea typeface="Meiryo UI" panose="020B0604030504040204" pitchFamily="50" charset="-128"/>
                      </a:endParaRPr>
                    </a:p>
                    <a:p>
                      <a:pPr algn="l"/>
                      <a:endParaRPr kumimoji="1" lang="en-US" altLang="ja-JP" sz="1600" b="0" dirty="0">
                        <a:latin typeface="Meiryo UI" panose="020B0604030504040204" pitchFamily="50" charset="-128"/>
                        <a:ea typeface="Meiryo UI" panose="020B0604030504040204" pitchFamily="50" charset="-128"/>
                      </a:endParaRPr>
                    </a:p>
                  </a:txBody>
                  <a:tcPr anchor="ctr">
                    <a:lnR w="12700" cap="flat" cmpd="sng" algn="ctr">
                      <a:solidFill>
                        <a:schemeClr val="accent5"/>
                      </a:solidFill>
                      <a:prstDash val="solid"/>
                      <a:round/>
                      <a:headEnd type="none" w="med" len="med"/>
                      <a:tailEnd type="none" w="med" len="med"/>
                    </a:lnR>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3534887830"/>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複製・編集・削除画面</a:t>
                      </a:r>
                      <a:endParaRPr kumimoji="1" lang="en-US" altLang="ja-JP" sz="1600" b="0" dirty="0">
                        <a:latin typeface="Meiryo UI" panose="020B0604030504040204" pitchFamily="50" charset="-128"/>
                        <a:ea typeface="Meiryo UI" panose="020B0604030504040204" pitchFamily="50" charset="-128"/>
                      </a:endParaRPr>
                    </a:p>
                    <a:p>
                      <a:pPr algn="l"/>
                      <a:endParaRPr kumimoji="1" lang="ja-JP" altLang="en-US" sz="1600" b="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25030911"/>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インポート画面</a:t>
                      </a:r>
                      <a:endParaRPr kumimoji="1" lang="en-US" altLang="ja-JP" sz="1600" b="0" dirty="0">
                        <a:latin typeface="Meiryo UI" panose="020B0604030504040204" pitchFamily="50" charset="-128"/>
                        <a:ea typeface="Meiryo UI" panose="020B0604030504040204" pitchFamily="50" charset="-128"/>
                      </a:endParaRPr>
                    </a:p>
                    <a:p>
                      <a:pPr algn="l"/>
                      <a:endParaRPr kumimoji="1" lang="ja-JP" altLang="en-US" sz="1600" b="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866086648"/>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エクスポート画面</a:t>
                      </a:r>
                      <a:endParaRPr kumimoji="1" lang="en-US" altLang="ja-JP" sz="1600" b="0" dirty="0">
                        <a:latin typeface="Meiryo UI" panose="020B0604030504040204" pitchFamily="50" charset="-128"/>
                        <a:ea typeface="Meiryo UI" panose="020B0604030504040204" pitchFamily="50" charset="-128"/>
                      </a:endParaRPr>
                    </a:p>
                    <a:p>
                      <a:pPr algn="l"/>
                      <a:endParaRPr kumimoji="1" lang="ja-JP" altLang="en-US" sz="1600" b="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249576662"/>
                  </a:ext>
                </a:extLst>
              </a:tr>
            </a:tbl>
          </a:graphicData>
        </a:graphic>
      </p:graphicFrame>
      <p:sp>
        <p:nvSpPr>
          <p:cNvPr id="7" name="テキスト ボックス 6">
            <a:extLst>
              <a:ext uri="{FF2B5EF4-FFF2-40B4-BE49-F238E27FC236}">
                <a16:creationId xmlns:a16="http://schemas.microsoft.com/office/drawing/2014/main" id="{4D2CB512-551F-B8BD-9ACC-23DB74B6D40B}"/>
              </a:ext>
            </a:extLst>
          </p:cNvPr>
          <p:cNvSpPr txBox="1"/>
          <p:nvPr/>
        </p:nvSpPr>
        <p:spPr>
          <a:xfrm>
            <a:off x="4761221" y="1430763"/>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ーユーザ一覧ー</a:t>
            </a:r>
          </a:p>
        </p:txBody>
      </p:sp>
      <p:sp>
        <p:nvSpPr>
          <p:cNvPr id="30" name="テキスト ボックス 29">
            <a:extLst>
              <a:ext uri="{FF2B5EF4-FFF2-40B4-BE49-F238E27FC236}">
                <a16:creationId xmlns:a16="http://schemas.microsoft.com/office/drawing/2014/main" id="{3FD8233D-7D11-8F6F-08E6-7F8A43665B54}"/>
              </a:ext>
            </a:extLst>
          </p:cNvPr>
          <p:cNvSpPr txBox="1"/>
          <p:nvPr/>
        </p:nvSpPr>
        <p:spPr>
          <a:xfrm>
            <a:off x="4761221" y="1988716"/>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ーユーザ作成ー</a:t>
            </a:r>
          </a:p>
        </p:txBody>
      </p:sp>
      <p:sp>
        <p:nvSpPr>
          <p:cNvPr id="11" name="テキスト ボックス 10">
            <a:extLst>
              <a:ext uri="{FF2B5EF4-FFF2-40B4-BE49-F238E27FC236}">
                <a16:creationId xmlns:a16="http://schemas.microsoft.com/office/drawing/2014/main" id="{ECB95347-5DD1-372F-165E-674A4C6534BB}"/>
              </a:ext>
            </a:extLst>
          </p:cNvPr>
          <p:cNvSpPr txBox="1"/>
          <p:nvPr/>
        </p:nvSpPr>
        <p:spPr>
          <a:xfrm>
            <a:off x="4761221" y="2591934"/>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ー登録再開ー</a:t>
            </a:r>
          </a:p>
        </p:txBody>
      </p:sp>
      <p:sp>
        <p:nvSpPr>
          <p:cNvPr id="13" name="テキスト ボックス 12">
            <a:extLst>
              <a:ext uri="{FF2B5EF4-FFF2-40B4-BE49-F238E27FC236}">
                <a16:creationId xmlns:a16="http://schemas.microsoft.com/office/drawing/2014/main" id="{365094FB-228A-C968-8906-7ECBB1A0ACD3}"/>
              </a:ext>
            </a:extLst>
          </p:cNvPr>
          <p:cNvSpPr txBox="1"/>
          <p:nvPr/>
        </p:nvSpPr>
        <p:spPr>
          <a:xfrm>
            <a:off x="4761221" y="3171147"/>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ー複製・編集・削除ー</a:t>
            </a:r>
          </a:p>
        </p:txBody>
      </p:sp>
      <p:sp>
        <p:nvSpPr>
          <p:cNvPr id="15" name="テキスト ボックス 14">
            <a:extLst>
              <a:ext uri="{FF2B5EF4-FFF2-40B4-BE49-F238E27FC236}">
                <a16:creationId xmlns:a16="http://schemas.microsoft.com/office/drawing/2014/main" id="{47936344-0C55-C46E-DEE8-C7CCE51E58B7}"/>
              </a:ext>
            </a:extLst>
          </p:cNvPr>
          <p:cNvSpPr txBox="1"/>
          <p:nvPr/>
        </p:nvSpPr>
        <p:spPr>
          <a:xfrm>
            <a:off x="4761221" y="3752073"/>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ーインポートー</a:t>
            </a:r>
          </a:p>
        </p:txBody>
      </p:sp>
      <p:sp>
        <p:nvSpPr>
          <p:cNvPr id="17" name="テキスト ボックス 16">
            <a:extLst>
              <a:ext uri="{FF2B5EF4-FFF2-40B4-BE49-F238E27FC236}">
                <a16:creationId xmlns:a16="http://schemas.microsoft.com/office/drawing/2014/main" id="{D6243776-4004-B1C2-EF9D-2404A048E108}"/>
              </a:ext>
            </a:extLst>
          </p:cNvPr>
          <p:cNvSpPr txBox="1"/>
          <p:nvPr/>
        </p:nvSpPr>
        <p:spPr>
          <a:xfrm>
            <a:off x="4761221" y="4317191"/>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ーエクスポートー</a:t>
            </a:r>
          </a:p>
        </p:txBody>
      </p:sp>
      <p:pic>
        <p:nvPicPr>
          <p:cNvPr id="8" name="図 7">
            <a:extLst>
              <a:ext uri="{FF2B5EF4-FFF2-40B4-BE49-F238E27FC236}">
                <a16:creationId xmlns:a16="http://schemas.microsoft.com/office/drawing/2014/main" id="{4B82705E-CAA8-43A0-CF8D-0DF200F66163}"/>
              </a:ext>
            </a:extLst>
          </p:cNvPr>
          <p:cNvPicPr>
            <a:picLocks noChangeAspect="1"/>
          </p:cNvPicPr>
          <p:nvPr/>
        </p:nvPicPr>
        <p:blipFill>
          <a:blip r:embed="rId2"/>
          <a:stretch>
            <a:fillRect/>
          </a:stretch>
        </p:blipFill>
        <p:spPr>
          <a:xfrm>
            <a:off x="2776012" y="1430764"/>
            <a:ext cx="6791092" cy="336880"/>
          </a:xfrm>
          <a:prstGeom prst="rect">
            <a:avLst/>
          </a:prstGeom>
        </p:spPr>
      </p:pic>
      <p:pic>
        <p:nvPicPr>
          <p:cNvPr id="18" name="図 17">
            <a:extLst>
              <a:ext uri="{FF2B5EF4-FFF2-40B4-BE49-F238E27FC236}">
                <a16:creationId xmlns:a16="http://schemas.microsoft.com/office/drawing/2014/main" id="{F3F8386B-136D-0E13-6D70-FD6A8D340C4B}"/>
              </a:ext>
            </a:extLst>
          </p:cNvPr>
          <p:cNvPicPr>
            <a:picLocks noChangeAspect="1"/>
          </p:cNvPicPr>
          <p:nvPr/>
        </p:nvPicPr>
        <p:blipFill>
          <a:blip r:embed="rId3"/>
          <a:stretch>
            <a:fillRect/>
          </a:stretch>
        </p:blipFill>
        <p:spPr>
          <a:xfrm>
            <a:off x="2776010" y="2021954"/>
            <a:ext cx="6791093" cy="335758"/>
          </a:xfrm>
          <a:prstGeom prst="rect">
            <a:avLst/>
          </a:prstGeom>
        </p:spPr>
      </p:pic>
      <p:pic>
        <p:nvPicPr>
          <p:cNvPr id="20" name="図 19">
            <a:extLst>
              <a:ext uri="{FF2B5EF4-FFF2-40B4-BE49-F238E27FC236}">
                <a16:creationId xmlns:a16="http://schemas.microsoft.com/office/drawing/2014/main" id="{8C10C217-DA94-0656-E291-05D211AE1529}"/>
              </a:ext>
            </a:extLst>
          </p:cNvPr>
          <p:cNvPicPr>
            <a:picLocks noChangeAspect="1"/>
          </p:cNvPicPr>
          <p:nvPr/>
        </p:nvPicPr>
        <p:blipFill>
          <a:blip r:embed="rId4"/>
          <a:stretch>
            <a:fillRect/>
          </a:stretch>
        </p:blipFill>
        <p:spPr>
          <a:xfrm>
            <a:off x="2776009" y="2574381"/>
            <a:ext cx="6791091" cy="335759"/>
          </a:xfrm>
          <a:prstGeom prst="rect">
            <a:avLst/>
          </a:prstGeom>
        </p:spPr>
      </p:pic>
      <p:pic>
        <p:nvPicPr>
          <p:cNvPr id="22" name="図 21">
            <a:extLst>
              <a:ext uri="{FF2B5EF4-FFF2-40B4-BE49-F238E27FC236}">
                <a16:creationId xmlns:a16="http://schemas.microsoft.com/office/drawing/2014/main" id="{541D2D32-3CEC-20F7-0B69-81D7776E261F}"/>
              </a:ext>
            </a:extLst>
          </p:cNvPr>
          <p:cNvPicPr>
            <a:picLocks noChangeAspect="1"/>
          </p:cNvPicPr>
          <p:nvPr/>
        </p:nvPicPr>
        <p:blipFill>
          <a:blip r:embed="rId5"/>
          <a:stretch>
            <a:fillRect/>
          </a:stretch>
        </p:blipFill>
        <p:spPr>
          <a:xfrm>
            <a:off x="2776006" y="3145308"/>
            <a:ext cx="6766373" cy="336880"/>
          </a:xfrm>
          <a:prstGeom prst="rect">
            <a:avLst/>
          </a:prstGeom>
        </p:spPr>
      </p:pic>
      <p:pic>
        <p:nvPicPr>
          <p:cNvPr id="24" name="図 23">
            <a:extLst>
              <a:ext uri="{FF2B5EF4-FFF2-40B4-BE49-F238E27FC236}">
                <a16:creationId xmlns:a16="http://schemas.microsoft.com/office/drawing/2014/main" id="{13715612-5837-C1EB-53CF-C2EAAADF33AD}"/>
              </a:ext>
            </a:extLst>
          </p:cNvPr>
          <p:cNvPicPr>
            <a:picLocks noChangeAspect="1"/>
          </p:cNvPicPr>
          <p:nvPr/>
        </p:nvPicPr>
        <p:blipFill>
          <a:blip r:embed="rId6"/>
          <a:stretch>
            <a:fillRect/>
          </a:stretch>
        </p:blipFill>
        <p:spPr>
          <a:xfrm>
            <a:off x="2776006" y="3759965"/>
            <a:ext cx="6791093" cy="336880"/>
          </a:xfrm>
          <a:prstGeom prst="rect">
            <a:avLst/>
          </a:prstGeom>
        </p:spPr>
      </p:pic>
      <p:pic>
        <p:nvPicPr>
          <p:cNvPr id="26" name="図 25">
            <a:extLst>
              <a:ext uri="{FF2B5EF4-FFF2-40B4-BE49-F238E27FC236}">
                <a16:creationId xmlns:a16="http://schemas.microsoft.com/office/drawing/2014/main" id="{3060DE90-B1EB-E8AD-9351-7AA5E0DF5DE0}"/>
              </a:ext>
            </a:extLst>
          </p:cNvPr>
          <p:cNvPicPr>
            <a:picLocks noChangeAspect="1"/>
          </p:cNvPicPr>
          <p:nvPr/>
        </p:nvPicPr>
        <p:blipFill>
          <a:blip r:embed="rId7"/>
          <a:stretch>
            <a:fillRect/>
          </a:stretch>
        </p:blipFill>
        <p:spPr>
          <a:xfrm>
            <a:off x="2776005" y="4294771"/>
            <a:ext cx="6791090" cy="336984"/>
          </a:xfrm>
          <a:prstGeom prst="rect">
            <a:avLst/>
          </a:prstGeom>
        </p:spPr>
      </p:pic>
      <p:cxnSp>
        <p:nvCxnSpPr>
          <p:cNvPr id="42" name="直線コネクタ 41">
            <a:extLst>
              <a:ext uri="{FF2B5EF4-FFF2-40B4-BE49-F238E27FC236}">
                <a16:creationId xmlns:a16="http://schemas.microsoft.com/office/drawing/2014/main" id="{5D9676EF-D26E-44C4-904B-6255B90EAAC4}"/>
              </a:ext>
            </a:extLst>
          </p:cNvPr>
          <p:cNvCxnSpPr>
            <a:cxnSpLocks/>
          </p:cNvCxnSpPr>
          <p:nvPr/>
        </p:nvCxnSpPr>
        <p:spPr>
          <a:xfrm>
            <a:off x="2705100" y="1266825"/>
            <a:ext cx="0" cy="3476625"/>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直線コネクタ 44">
            <a:extLst>
              <a:ext uri="{FF2B5EF4-FFF2-40B4-BE49-F238E27FC236}">
                <a16:creationId xmlns:a16="http://schemas.microsoft.com/office/drawing/2014/main" id="{7E09083C-C92B-2A49-B269-B80415C0E9AB}"/>
              </a:ext>
            </a:extLst>
          </p:cNvPr>
          <p:cNvCxnSpPr/>
          <p:nvPr/>
        </p:nvCxnSpPr>
        <p:spPr>
          <a:xfrm flipV="1">
            <a:off x="2705100" y="948891"/>
            <a:ext cx="0" cy="3179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32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 </a:t>
            </a:r>
            <a:r>
              <a:rPr lang="ja-JP" altLang="en-US" sz="1600" dirty="0">
                <a:latin typeface="Meiryo UI" panose="020B0604030504040204" pitchFamily="50" charset="-128"/>
                <a:ea typeface="Meiryo UI" panose="020B0604030504040204" pitchFamily="50" charset="-128"/>
              </a:rPr>
              <a:t>画面ごとのヘッダ</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5D6D908-5B46-44AE-9BB4-C18B7B87A1EA}"/>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■画面ごとのヘッダを以下に図示する。</a:t>
            </a:r>
          </a:p>
        </p:txBody>
      </p:sp>
      <p:graphicFrame>
        <p:nvGraphicFramePr>
          <p:cNvPr id="5" name="表 6">
            <a:extLst>
              <a:ext uri="{FF2B5EF4-FFF2-40B4-BE49-F238E27FC236}">
                <a16:creationId xmlns:a16="http://schemas.microsoft.com/office/drawing/2014/main" id="{D81EBA5E-60A9-ED54-7159-D9CA9A13C352}"/>
              </a:ext>
            </a:extLst>
          </p:cNvPr>
          <p:cNvGraphicFramePr>
            <a:graphicFrameLocks noGrp="1"/>
          </p:cNvGraphicFramePr>
          <p:nvPr>
            <p:extLst>
              <p:ext uri="{D42A27DB-BD31-4B8C-83A1-F6EECF244321}">
                <p14:modId xmlns:p14="http://schemas.microsoft.com/office/powerpoint/2010/main" val="4284292218"/>
              </p:ext>
            </p:extLst>
          </p:nvPr>
        </p:nvGraphicFramePr>
        <p:xfrm>
          <a:off x="189396" y="948891"/>
          <a:ext cx="9491268" cy="3810000"/>
        </p:xfrm>
        <a:graphic>
          <a:graphicData uri="http://schemas.openxmlformats.org/drawingml/2006/table">
            <a:tbl>
              <a:tblPr firstRow="1" bandRow="1">
                <a:tableStyleId>{5A111915-BE36-4E01-A7E5-04B1672EAD32}</a:tableStyleId>
              </a:tblPr>
              <a:tblGrid>
                <a:gridCol w="2520351">
                  <a:extLst>
                    <a:ext uri="{9D8B030D-6E8A-4147-A177-3AD203B41FA5}">
                      <a16:colId xmlns:a16="http://schemas.microsoft.com/office/drawing/2014/main" val="347281506"/>
                    </a:ext>
                  </a:extLst>
                </a:gridCol>
                <a:gridCol w="6970917">
                  <a:extLst>
                    <a:ext uri="{9D8B030D-6E8A-4147-A177-3AD203B41FA5}">
                      <a16:colId xmlns:a16="http://schemas.microsoft.com/office/drawing/2014/main" val="275731899"/>
                    </a:ext>
                  </a:extLst>
                </a:gridCol>
              </a:tblGrid>
              <a:tr h="282994">
                <a:tc>
                  <a:txBody>
                    <a:bodyPr/>
                    <a:lstStyle/>
                    <a:p>
                      <a:r>
                        <a:rPr kumimoji="1" lang="ja-JP" altLang="en-US" sz="1600" b="0" dirty="0">
                          <a:latin typeface="Meiryo UI" panose="020B0604030504040204" pitchFamily="50" charset="-128"/>
                          <a:ea typeface="Meiryo UI" panose="020B0604030504040204" pitchFamily="50" charset="-128"/>
                        </a:rPr>
                        <a:t>画面</a:t>
                      </a:r>
                    </a:p>
                  </a:txBody>
                  <a:tcPr/>
                </a:tc>
                <a:tc>
                  <a:txBody>
                    <a:bodyPr/>
                    <a:lstStyle/>
                    <a:p>
                      <a:r>
                        <a:rPr kumimoji="1" lang="ja-JP" altLang="en-US" sz="1600" b="0" dirty="0">
                          <a:latin typeface="Meiryo UI" panose="020B0604030504040204" pitchFamily="50" charset="-128"/>
                          <a:ea typeface="Meiryo UI" panose="020B0604030504040204" pitchFamily="50" charset="-128"/>
                        </a:rPr>
                        <a:t>ヘッダ</a:t>
                      </a:r>
                    </a:p>
                  </a:txBody>
                  <a:tcPr/>
                </a:tc>
                <a:extLst>
                  <a:ext uri="{0D108BD9-81ED-4DB2-BD59-A6C34878D82A}">
                    <a16:rowId xmlns:a16="http://schemas.microsoft.com/office/drawing/2014/main" val="3887912267"/>
                  </a:ext>
                </a:extLst>
              </a:tr>
              <a:tr h="306029">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（横断カタログ作成）</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56072658"/>
                  </a:ext>
                </a:extLst>
              </a:tr>
              <a:tr h="306029">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（詳細カタログ作成）</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38046475"/>
                  </a:ext>
                </a:extLst>
              </a:tr>
              <a:tr h="432041">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（横断・詳細カタログ作成）</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10871057"/>
                  </a:ext>
                </a:extLst>
              </a:tr>
              <a:tr h="306029">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（横断カタログ編集）</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559180216"/>
                  </a:ext>
                </a:extLst>
              </a:tr>
              <a:tr h="306029">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（詳細カタログ作成）</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40783735"/>
                  </a:ext>
                </a:extLst>
              </a:tr>
              <a:tr h="432041">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（テンプレート編集）</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90167206"/>
                  </a:ext>
                </a:extLst>
              </a:tr>
            </a:tbl>
          </a:graphicData>
        </a:graphic>
      </p:graphicFrame>
      <p:sp>
        <p:nvSpPr>
          <p:cNvPr id="19" name="テキスト ボックス 18">
            <a:extLst>
              <a:ext uri="{FF2B5EF4-FFF2-40B4-BE49-F238E27FC236}">
                <a16:creationId xmlns:a16="http://schemas.microsoft.com/office/drawing/2014/main" id="{61C5E171-418A-0425-787F-4256CA194C43}"/>
              </a:ext>
            </a:extLst>
          </p:cNvPr>
          <p:cNvSpPr txBox="1"/>
          <p:nvPr/>
        </p:nvSpPr>
        <p:spPr>
          <a:xfrm>
            <a:off x="4761221" y="1406308"/>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ー横断検索カタログ作成ー</a:t>
            </a:r>
          </a:p>
        </p:txBody>
      </p:sp>
      <p:sp>
        <p:nvSpPr>
          <p:cNvPr id="21" name="テキスト ボックス 20">
            <a:extLst>
              <a:ext uri="{FF2B5EF4-FFF2-40B4-BE49-F238E27FC236}">
                <a16:creationId xmlns:a16="http://schemas.microsoft.com/office/drawing/2014/main" id="{15277E38-4E65-4470-3987-C58EB3F6FCB7}"/>
              </a:ext>
            </a:extLst>
          </p:cNvPr>
          <p:cNvSpPr txBox="1"/>
          <p:nvPr/>
        </p:nvSpPr>
        <p:spPr>
          <a:xfrm>
            <a:off x="4761221" y="2007263"/>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ー詳細検索カタログ作成ー</a:t>
            </a:r>
          </a:p>
        </p:txBody>
      </p:sp>
      <p:sp>
        <p:nvSpPr>
          <p:cNvPr id="23" name="テキスト ボックス 22">
            <a:extLst>
              <a:ext uri="{FF2B5EF4-FFF2-40B4-BE49-F238E27FC236}">
                <a16:creationId xmlns:a16="http://schemas.microsoft.com/office/drawing/2014/main" id="{C9485EBC-A531-1F43-5FB1-5BCD029F5173}"/>
              </a:ext>
            </a:extLst>
          </p:cNvPr>
          <p:cNvSpPr txBox="1"/>
          <p:nvPr/>
        </p:nvSpPr>
        <p:spPr>
          <a:xfrm>
            <a:off x="4761221" y="2569588"/>
            <a:ext cx="2144404" cy="461665"/>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ー横断・詳細検索カタログ作成ー</a:t>
            </a:r>
          </a:p>
        </p:txBody>
      </p:sp>
      <p:sp>
        <p:nvSpPr>
          <p:cNvPr id="31" name="テキスト ボックス 30">
            <a:extLst>
              <a:ext uri="{FF2B5EF4-FFF2-40B4-BE49-F238E27FC236}">
                <a16:creationId xmlns:a16="http://schemas.microsoft.com/office/drawing/2014/main" id="{6CD4A23A-95F9-8814-869C-08A9673462FE}"/>
              </a:ext>
            </a:extLst>
          </p:cNvPr>
          <p:cNvSpPr txBox="1"/>
          <p:nvPr/>
        </p:nvSpPr>
        <p:spPr>
          <a:xfrm>
            <a:off x="4761221" y="4318323"/>
            <a:ext cx="214440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ーテンプレート編集ー</a:t>
            </a:r>
          </a:p>
        </p:txBody>
      </p:sp>
      <p:pic>
        <p:nvPicPr>
          <p:cNvPr id="10" name="図 9">
            <a:extLst>
              <a:ext uri="{FF2B5EF4-FFF2-40B4-BE49-F238E27FC236}">
                <a16:creationId xmlns:a16="http://schemas.microsoft.com/office/drawing/2014/main" id="{5E5ACE5D-CC45-AF91-00C3-1149A49EDFAD}"/>
              </a:ext>
            </a:extLst>
          </p:cNvPr>
          <p:cNvPicPr>
            <a:picLocks noChangeAspect="1"/>
          </p:cNvPicPr>
          <p:nvPr/>
        </p:nvPicPr>
        <p:blipFill>
          <a:blip r:embed="rId2"/>
          <a:stretch>
            <a:fillRect/>
          </a:stretch>
        </p:blipFill>
        <p:spPr>
          <a:xfrm>
            <a:off x="2736221" y="1450127"/>
            <a:ext cx="6831523" cy="300177"/>
          </a:xfrm>
          <a:prstGeom prst="rect">
            <a:avLst/>
          </a:prstGeom>
        </p:spPr>
      </p:pic>
      <p:pic>
        <p:nvPicPr>
          <p:cNvPr id="12" name="図 11">
            <a:extLst>
              <a:ext uri="{FF2B5EF4-FFF2-40B4-BE49-F238E27FC236}">
                <a16:creationId xmlns:a16="http://schemas.microsoft.com/office/drawing/2014/main" id="{2B4197ED-787F-F212-D0F9-F9BDD188D1FC}"/>
              </a:ext>
            </a:extLst>
          </p:cNvPr>
          <p:cNvPicPr>
            <a:picLocks noChangeAspect="1"/>
          </p:cNvPicPr>
          <p:nvPr/>
        </p:nvPicPr>
        <p:blipFill>
          <a:blip r:embed="rId3"/>
          <a:stretch>
            <a:fillRect/>
          </a:stretch>
        </p:blipFill>
        <p:spPr>
          <a:xfrm>
            <a:off x="2736220" y="2007263"/>
            <a:ext cx="6831523" cy="300177"/>
          </a:xfrm>
          <a:prstGeom prst="rect">
            <a:avLst/>
          </a:prstGeom>
        </p:spPr>
      </p:pic>
      <p:pic>
        <p:nvPicPr>
          <p:cNvPr id="14" name="図 13">
            <a:extLst>
              <a:ext uri="{FF2B5EF4-FFF2-40B4-BE49-F238E27FC236}">
                <a16:creationId xmlns:a16="http://schemas.microsoft.com/office/drawing/2014/main" id="{D5517946-2362-B286-8BBF-D62C5B21CD07}"/>
              </a:ext>
            </a:extLst>
          </p:cNvPr>
          <p:cNvPicPr>
            <a:picLocks noChangeAspect="1"/>
          </p:cNvPicPr>
          <p:nvPr/>
        </p:nvPicPr>
        <p:blipFill>
          <a:blip r:embed="rId4"/>
          <a:stretch>
            <a:fillRect/>
          </a:stretch>
        </p:blipFill>
        <p:spPr>
          <a:xfrm>
            <a:off x="2736219" y="2610801"/>
            <a:ext cx="6831523" cy="300176"/>
          </a:xfrm>
          <a:prstGeom prst="rect">
            <a:avLst/>
          </a:prstGeom>
        </p:spPr>
      </p:pic>
      <p:pic>
        <p:nvPicPr>
          <p:cNvPr id="16" name="図 15">
            <a:extLst>
              <a:ext uri="{FF2B5EF4-FFF2-40B4-BE49-F238E27FC236}">
                <a16:creationId xmlns:a16="http://schemas.microsoft.com/office/drawing/2014/main" id="{ECBE8861-1895-E9BA-0F8F-24A69763DD01}"/>
              </a:ext>
            </a:extLst>
          </p:cNvPr>
          <p:cNvPicPr>
            <a:picLocks noChangeAspect="1"/>
          </p:cNvPicPr>
          <p:nvPr/>
        </p:nvPicPr>
        <p:blipFill>
          <a:blip r:embed="rId5"/>
          <a:stretch>
            <a:fillRect/>
          </a:stretch>
        </p:blipFill>
        <p:spPr>
          <a:xfrm>
            <a:off x="2736218" y="3148885"/>
            <a:ext cx="6831524" cy="301963"/>
          </a:xfrm>
          <a:prstGeom prst="rect">
            <a:avLst/>
          </a:prstGeom>
        </p:spPr>
      </p:pic>
      <p:pic>
        <p:nvPicPr>
          <p:cNvPr id="29" name="図 28">
            <a:extLst>
              <a:ext uri="{FF2B5EF4-FFF2-40B4-BE49-F238E27FC236}">
                <a16:creationId xmlns:a16="http://schemas.microsoft.com/office/drawing/2014/main" id="{934EA171-878C-D570-E279-C91BFEC5CC13}"/>
              </a:ext>
            </a:extLst>
          </p:cNvPr>
          <p:cNvPicPr>
            <a:picLocks noChangeAspect="1"/>
          </p:cNvPicPr>
          <p:nvPr/>
        </p:nvPicPr>
        <p:blipFill>
          <a:blip r:embed="rId6"/>
          <a:stretch>
            <a:fillRect/>
          </a:stretch>
        </p:blipFill>
        <p:spPr>
          <a:xfrm>
            <a:off x="2736217" y="3753506"/>
            <a:ext cx="6831524" cy="300176"/>
          </a:xfrm>
          <a:prstGeom prst="rect">
            <a:avLst/>
          </a:prstGeom>
        </p:spPr>
      </p:pic>
      <p:pic>
        <p:nvPicPr>
          <p:cNvPr id="32" name="図 31">
            <a:extLst>
              <a:ext uri="{FF2B5EF4-FFF2-40B4-BE49-F238E27FC236}">
                <a16:creationId xmlns:a16="http://schemas.microsoft.com/office/drawing/2014/main" id="{0AF96EAA-B05C-AF27-5E24-364777896D80}"/>
              </a:ext>
            </a:extLst>
          </p:cNvPr>
          <p:cNvPicPr>
            <a:picLocks noChangeAspect="1"/>
          </p:cNvPicPr>
          <p:nvPr/>
        </p:nvPicPr>
        <p:blipFill>
          <a:blip r:embed="rId7"/>
          <a:stretch>
            <a:fillRect/>
          </a:stretch>
        </p:blipFill>
        <p:spPr>
          <a:xfrm>
            <a:off x="2736217" y="4330614"/>
            <a:ext cx="6831524" cy="300176"/>
          </a:xfrm>
          <a:prstGeom prst="rect">
            <a:avLst/>
          </a:prstGeom>
        </p:spPr>
      </p:pic>
      <p:cxnSp>
        <p:nvCxnSpPr>
          <p:cNvPr id="34" name="直線コネクタ 33">
            <a:extLst>
              <a:ext uri="{FF2B5EF4-FFF2-40B4-BE49-F238E27FC236}">
                <a16:creationId xmlns:a16="http://schemas.microsoft.com/office/drawing/2014/main" id="{F96F3356-EE66-C60D-9947-FECAA672EFAE}"/>
              </a:ext>
            </a:extLst>
          </p:cNvPr>
          <p:cNvCxnSpPr>
            <a:cxnSpLocks/>
          </p:cNvCxnSpPr>
          <p:nvPr/>
        </p:nvCxnSpPr>
        <p:spPr>
          <a:xfrm>
            <a:off x="2705100" y="1266825"/>
            <a:ext cx="0" cy="3476625"/>
          </a:xfrm>
          <a:prstGeom prst="line">
            <a:avLst/>
          </a:prstGeom>
        </p:spPr>
        <p:style>
          <a:lnRef idx="1">
            <a:schemeClr val="accent5"/>
          </a:lnRef>
          <a:fillRef idx="0">
            <a:schemeClr val="accent5"/>
          </a:fillRef>
          <a:effectRef idx="0">
            <a:schemeClr val="accent5"/>
          </a:effectRef>
          <a:fontRef idx="minor">
            <a:schemeClr val="tx1"/>
          </a:fontRef>
        </p:style>
      </p:cxnSp>
      <p:cxnSp>
        <p:nvCxnSpPr>
          <p:cNvPr id="35" name="直線コネクタ 34">
            <a:extLst>
              <a:ext uri="{FF2B5EF4-FFF2-40B4-BE49-F238E27FC236}">
                <a16:creationId xmlns:a16="http://schemas.microsoft.com/office/drawing/2014/main" id="{0BEDAE96-6D44-E56C-D2CA-AE47B6C8B31E}"/>
              </a:ext>
            </a:extLst>
          </p:cNvPr>
          <p:cNvCxnSpPr/>
          <p:nvPr/>
        </p:nvCxnSpPr>
        <p:spPr>
          <a:xfrm flipV="1">
            <a:off x="2705100" y="948891"/>
            <a:ext cx="0" cy="3179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49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800" dirty="0">
                <a:latin typeface="Meiryo UI" panose="020B0604030504040204" pitchFamily="50" charset="-128"/>
                <a:ea typeface="Meiryo UI" panose="020B0604030504040204" pitchFamily="50" charset="-128"/>
              </a:rPr>
              <a:t>3. </a:t>
            </a:r>
            <a:r>
              <a:rPr lang="ja-JP" altLang="en-US" sz="1800" dirty="0">
                <a:latin typeface="Meiryo UI" panose="020B0604030504040204" pitchFamily="50" charset="-128"/>
                <a:ea typeface="Meiryo UI" panose="020B0604030504040204" pitchFamily="50" charset="-128"/>
              </a:rPr>
              <a:t>画面</a:t>
            </a:r>
            <a:r>
              <a:rPr lang="ja-JP" altLang="en-US" sz="1600" dirty="0">
                <a:latin typeface="Meiryo UI" panose="020B0604030504040204" pitchFamily="50" charset="-128"/>
                <a:ea typeface="Meiryo UI" panose="020B0604030504040204" pitchFamily="50" charset="-128"/>
              </a:rPr>
              <a:t>イメージ</a:t>
            </a:r>
            <a:r>
              <a:rPr lang="ja-JP" altLang="en-US" sz="1800" dirty="0">
                <a:latin typeface="Meiryo UI" panose="020B0604030504040204" pitchFamily="50" charset="-128"/>
                <a:ea typeface="Meiryo UI" panose="020B0604030504040204" pitchFamily="50" charset="-128"/>
              </a:rPr>
              <a:t>　</a:t>
            </a:r>
            <a:r>
              <a:rPr lang="en-US" altLang="ja-JP" sz="1800" dirty="0">
                <a:latin typeface="Meiryo UI" panose="020B0604030504040204" pitchFamily="50" charset="-128"/>
                <a:ea typeface="Meiryo UI" panose="020B0604030504040204" pitchFamily="50" charset="-128"/>
              </a:rPr>
              <a:t>&gt; 3.3 </a:t>
            </a:r>
            <a:r>
              <a:rPr lang="ja-JP" altLang="en-US" sz="1800" dirty="0">
                <a:latin typeface="Meiryo UI" panose="020B0604030504040204" pitchFamily="50" charset="-128"/>
                <a:ea typeface="Meiryo UI" panose="020B0604030504040204" pitchFamily="50" charset="-128"/>
              </a:rPr>
              <a:t>トップ画面</a:t>
            </a:r>
          </a:p>
        </p:txBody>
      </p:sp>
      <p:pic>
        <p:nvPicPr>
          <p:cNvPr id="5" name="図 4">
            <a:extLst>
              <a:ext uri="{FF2B5EF4-FFF2-40B4-BE49-F238E27FC236}">
                <a16:creationId xmlns:a16="http://schemas.microsoft.com/office/drawing/2014/main" id="{DFDFA0FF-C366-874F-81DF-2FBB7D31607A}"/>
              </a:ext>
            </a:extLst>
          </p:cNvPr>
          <p:cNvPicPr>
            <a:picLocks noChangeAspect="1"/>
          </p:cNvPicPr>
          <p:nvPr/>
        </p:nvPicPr>
        <p:blipFill>
          <a:blip r:embed="rId2"/>
          <a:stretch>
            <a:fillRect/>
          </a:stretch>
        </p:blipFill>
        <p:spPr>
          <a:xfrm>
            <a:off x="213136" y="1165736"/>
            <a:ext cx="9261627" cy="4831328"/>
          </a:xfrm>
          <a:prstGeom prst="rect">
            <a:avLst/>
          </a:prstGeom>
        </p:spPr>
      </p:pic>
      <p:sp>
        <p:nvSpPr>
          <p:cNvPr id="7" name="吹き出し: 四角形 6">
            <a:extLst>
              <a:ext uri="{FF2B5EF4-FFF2-40B4-BE49-F238E27FC236}">
                <a16:creationId xmlns:a16="http://schemas.microsoft.com/office/drawing/2014/main" id="{07C21ACD-8E8F-42BF-9157-EC05FA008B19}"/>
              </a:ext>
            </a:extLst>
          </p:cNvPr>
          <p:cNvSpPr/>
          <p:nvPr/>
        </p:nvSpPr>
        <p:spPr bwMode="auto">
          <a:xfrm>
            <a:off x="6070248" y="5402803"/>
            <a:ext cx="1838510" cy="500691"/>
          </a:xfrm>
          <a:prstGeom prst="wedgeRectCallout">
            <a:avLst>
              <a:gd name="adj1" fmla="val -58252"/>
              <a:gd name="adj2" fmla="val 20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ログインページへボタン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err="1">
                <a:solidFill>
                  <a:schemeClr val="tx1"/>
                </a:solidFill>
                <a:latin typeface="Meiryo UI" panose="020B0604030504040204" pitchFamily="50" charset="-128"/>
                <a:ea typeface="Meiryo UI" panose="020B0604030504040204" pitchFamily="50" charset="-128"/>
              </a:rPr>
              <a:t>keycloak</a:t>
            </a:r>
            <a:r>
              <a:rPr lang="ja-JP" altLang="en-US" sz="900" dirty="0">
                <a:solidFill>
                  <a:schemeClr val="tx1"/>
                </a:solidFill>
                <a:latin typeface="Meiryo UI" panose="020B0604030504040204" pitchFamily="50" charset="-128"/>
                <a:ea typeface="Meiryo UI" panose="020B0604030504040204" pitchFamily="50" charset="-128"/>
              </a:rPr>
              <a:t>ログイン画面へ遷移します。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86102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E11AB7D-0AE3-4279-AEAA-2293280347E3}"/>
              </a:ext>
            </a:extLst>
          </p:cNvPr>
          <p:cNvPicPr>
            <a:picLocks noChangeAspect="1"/>
          </p:cNvPicPr>
          <p:nvPr/>
        </p:nvPicPr>
        <p:blipFill>
          <a:blip r:embed="rId2"/>
          <a:stretch>
            <a:fillRect/>
          </a:stretch>
        </p:blipFill>
        <p:spPr>
          <a:xfrm>
            <a:off x="176463" y="1142957"/>
            <a:ext cx="9310436" cy="5051087"/>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3.4 </a:t>
            </a:r>
            <a:r>
              <a:rPr lang="ja-JP" altLang="en-US" sz="1600" dirty="0">
                <a:latin typeface="Meiryo UI" panose="020B0604030504040204" pitchFamily="50" charset="-128"/>
                <a:ea typeface="Meiryo UI" panose="020B0604030504040204" pitchFamily="50" charset="-128"/>
              </a:rPr>
              <a:t>認証ログイン画面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C5F59C63-F5BA-67D7-7724-6501CE5D4325}"/>
              </a:ext>
            </a:extLst>
          </p:cNvPr>
          <p:cNvSpPr/>
          <p:nvPr/>
        </p:nvSpPr>
        <p:spPr bwMode="auto">
          <a:xfrm>
            <a:off x="1860884" y="1291388"/>
            <a:ext cx="2115285" cy="492203"/>
          </a:xfrm>
          <a:prstGeom prst="wedgeRectCallout">
            <a:avLst>
              <a:gd name="adj1" fmla="val 53705"/>
              <a:gd name="adj2" fmla="val 11281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[Username or email]</a:t>
            </a:r>
          </a:p>
          <a:p>
            <a:r>
              <a:rPr lang="ja-JP" altLang="en-US" sz="900" dirty="0">
                <a:solidFill>
                  <a:schemeClr val="tx1"/>
                </a:solidFill>
                <a:latin typeface="Meiryo UI" panose="020B0604030504040204" pitchFamily="50" charset="-128"/>
                <a:ea typeface="Meiryo UI" panose="020B0604030504040204" pitchFamily="50" charset="-128"/>
              </a:rPr>
              <a:t>登録済みの</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3C3CD57C-D712-16B4-8569-992908B12A4E}"/>
              </a:ext>
            </a:extLst>
          </p:cNvPr>
          <p:cNvSpPr/>
          <p:nvPr/>
        </p:nvSpPr>
        <p:spPr bwMode="auto">
          <a:xfrm>
            <a:off x="5809035" y="1605273"/>
            <a:ext cx="2454627" cy="492203"/>
          </a:xfrm>
          <a:prstGeom prst="wedgeRectCallout">
            <a:avLst>
              <a:gd name="adj1" fmla="val -60878"/>
              <a:gd name="adj2" fmla="val 10249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ユーザパスワード</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登録済みの</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ユーザパスワードを入力します。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2" name="吹き出し: 四角形 21">
            <a:extLst>
              <a:ext uri="{FF2B5EF4-FFF2-40B4-BE49-F238E27FC236}">
                <a16:creationId xmlns:a16="http://schemas.microsoft.com/office/drawing/2014/main" id="{A2DF28D7-1BD3-B5CD-13EA-3E8C2E6E32FF}"/>
              </a:ext>
            </a:extLst>
          </p:cNvPr>
          <p:cNvSpPr/>
          <p:nvPr/>
        </p:nvSpPr>
        <p:spPr bwMode="auto">
          <a:xfrm>
            <a:off x="5961385" y="2690558"/>
            <a:ext cx="2805626" cy="1745083"/>
          </a:xfrm>
          <a:prstGeom prst="wedgeRectCallout">
            <a:avLst>
              <a:gd name="adj1" fmla="val -69451"/>
              <a:gd name="adj2" fmla="val -5097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[Sign In</a:t>
            </a:r>
            <a:r>
              <a:rPr lang="ja-JP" altLang="en-US" sz="900" dirty="0">
                <a:solidFill>
                  <a:schemeClr val="tx1"/>
                </a:solidFill>
                <a:latin typeface="Meiryo UI" panose="020B0604030504040204" pitchFamily="50" charset="-128"/>
                <a:ea typeface="Meiryo UI" panose="020B0604030504040204" pitchFamily="50" charset="-128"/>
              </a:rPr>
              <a:t>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a:t>
            </a:r>
            <a:r>
              <a:rPr lang="en-US" altLang="ja-JP" sz="900" dirty="0" err="1">
                <a:solidFill>
                  <a:schemeClr val="tx1"/>
                </a:solidFill>
                <a:latin typeface="Meiryo UI" panose="020B0604030504040204" pitchFamily="50" charset="-128"/>
                <a:ea typeface="Meiryo UI" panose="020B0604030504040204" pitchFamily="50" charset="-128"/>
              </a:rPr>
              <a:t>keycloak</a:t>
            </a:r>
            <a:r>
              <a:rPr lang="ja-JP" altLang="en-US" sz="900" dirty="0">
                <a:solidFill>
                  <a:schemeClr val="tx1"/>
                </a:solidFill>
                <a:latin typeface="Meiryo UI" panose="020B0604030504040204" pitchFamily="50" charset="-128"/>
                <a:ea typeface="Meiryo UI" panose="020B0604030504040204" pitchFamily="50" charset="-128"/>
              </a:rPr>
              <a:t>のログインとデータカタログ作成ツールへのログインが実行されます。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ログインしたユーザの設定を二要素認証を有効にしている場合は、ワンタイムパスワードを入力する画面へ遷移します。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ログインしたユーザの設定を二要素認証を無効にしている場合は、</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のユーザの種類によって以下の通りに画面遷移します。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・運用管理者ユーザでログイン</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→ユーザ管理画面へ遷移</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・提供者ユーザでログイン</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→メニュー選択画面へ遷移　</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 name="吹き出し: 四角形 2">
            <a:extLst>
              <a:ext uri="{FF2B5EF4-FFF2-40B4-BE49-F238E27FC236}">
                <a16:creationId xmlns:a16="http://schemas.microsoft.com/office/drawing/2014/main" id="{6422A444-C348-BA5A-3C44-720A36F4CDF2}"/>
              </a:ext>
            </a:extLst>
          </p:cNvPr>
          <p:cNvSpPr/>
          <p:nvPr/>
        </p:nvSpPr>
        <p:spPr bwMode="auto">
          <a:xfrm>
            <a:off x="1467853" y="2847473"/>
            <a:ext cx="2300300" cy="416031"/>
          </a:xfrm>
          <a:prstGeom prst="wedgeRectCallout">
            <a:avLst>
              <a:gd name="adj1" fmla="val 59773"/>
              <a:gd name="adj2" fmla="val -1752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その他の</a:t>
            </a:r>
            <a:r>
              <a:rPr lang="en-US" altLang="ja-JP" sz="900" dirty="0">
                <a:solidFill>
                  <a:schemeClr val="tx1"/>
                </a:solidFill>
                <a:latin typeface="Meiryo UI" panose="020B0604030504040204" pitchFamily="50" charset="-128"/>
                <a:ea typeface="Meiryo UI" panose="020B0604030504040204" pitchFamily="50" charset="-128"/>
              </a:rPr>
              <a:t>Sign In]</a:t>
            </a:r>
          </a:p>
          <a:p>
            <a:r>
              <a:rPr lang="ja-JP" altLang="en-US" sz="900" dirty="0">
                <a:solidFill>
                  <a:schemeClr val="tx1"/>
                </a:solidFill>
                <a:latin typeface="Meiryo UI" panose="020B0604030504040204" pitchFamily="50" charset="-128"/>
                <a:ea typeface="Meiryo UI" panose="020B0604030504040204" pitchFamily="50" charset="-128"/>
              </a:rPr>
              <a:t>カタログ作成ツールではサポートの対象外とする。</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6510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3.4 </a:t>
            </a:r>
            <a:r>
              <a:rPr lang="ja-JP" altLang="en-US" sz="1600" dirty="0">
                <a:latin typeface="Meiryo UI" panose="020B0604030504040204" pitchFamily="50" charset="-128"/>
                <a:ea typeface="Meiryo UI" panose="020B0604030504040204" pitchFamily="50" charset="-128"/>
              </a:rPr>
              <a:t>認証ログイン画面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C278912F-E80A-23A1-5F91-C87385708678}"/>
              </a:ext>
            </a:extLst>
          </p:cNvPr>
          <p:cNvPicPr>
            <a:picLocks noChangeAspect="1"/>
          </p:cNvPicPr>
          <p:nvPr/>
        </p:nvPicPr>
        <p:blipFill>
          <a:blip r:embed="rId2"/>
          <a:stretch>
            <a:fillRect/>
          </a:stretch>
        </p:blipFill>
        <p:spPr>
          <a:xfrm>
            <a:off x="239091" y="1072213"/>
            <a:ext cx="9427818" cy="5112018"/>
          </a:xfrm>
          <a:prstGeom prst="rect">
            <a:avLst/>
          </a:prstGeom>
        </p:spPr>
      </p:pic>
      <p:sp>
        <p:nvSpPr>
          <p:cNvPr id="5" name="吹き出し: 四角形 4">
            <a:extLst>
              <a:ext uri="{FF2B5EF4-FFF2-40B4-BE49-F238E27FC236}">
                <a16:creationId xmlns:a16="http://schemas.microsoft.com/office/drawing/2014/main" id="{A989CCD7-EF4F-2A1B-61B8-6D63E486FDE4}"/>
              </a:ext>
            </a:extLst>
          </p:cNvPr>
          <p:cNvSpPr/>
          <p:nvPr/>
        </p:nvSpPr>
        <p:spPr bwMode="auto">
          <a:xfrm>
            <a:off x="2229853" y="1291388"/>
            <a:ext cx="1746316" cy="492203"/>
          </a:xfrm>
          <a:prstGeom prst="wedgeRectCallout">
            <a:avLst>
              <a:gd name="adj1" fmla="val 65188"/>
              <a:gd name="adj2" fmla="val 10466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[One-time code]</a:t>
            </a:r>
          </a:p>
          <a:p>
            <a:r>
              <a:rPr lang="ja-JP" altLang="en-US" sz="900" dirty="0">
                <a:solidFill>
                  <a:schemeClr val="tx1"/>
                </a:solidFill>
                <a:latin typeface="Meiryo UI" panose="020B0604030504040204" pitchFamily="50" charset="-128"/>
                <a:ea typeface="Meiryo UI" panose="020B0604030504040204" pitchFamily="50" charset="-128"/>
              </a:rPr>
              <a:t>ワンタイムパスワードを入力します。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DBFD64FE-7F91-8445-12A8-061B2BFBCFFB}"/>
              </a:ext>
            </a:extLst>
          </p:cNvPr>
          <p:cNvSpPr/>
          <p:nvPr/>
        </p:nvSpPr>
        <p:spPr bwMode="auto">
          <a:xfrm>
            <a:off x="5937320" y="2425864"/>
            <a:ext cx="3006153" cy="1103400"/>
          </a:xfrm>
          <a:prstGeom prst="wedgeRectCallout">
            <a:avLst>
              <a:gd name="adj1" fmla="val -66783"/>
              <a:gd name="adj2" fmla="val -5969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[Sign In</a:t>
            </a:r>
            <a:r>
              <a:rPr lang="ja-JP" altLang="en-US" sz="900" dirty="0">
                <a:solidFill>
                  <a:schemeClr val="tx1"/>
                </a:solidFill>
                <a:latin typeface="Meiryo UI" panose="020B0604030504040204" pitchFamily="50" charset="-128"/>
                <a:ea typeface="Meiryo UI" panose="020B0604030504040204" pitchFamily="50" charset="-128"/>
              </a:rPr>
              <a:t>ボタン</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のユーザの種類によって以下の通りに画面遷移します。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以下の通りに画面遷移します。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・運用管理者ユーザでログイン</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→ユーザ管理画面へ遷移</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・提供者ユーザでログイン</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→メニュー選択画面へ遷移　</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816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06DB79-9E7E-C26C-63B1-AA16D3A25923}"/>
              </a:ext>
            </a:extLst>
          </p:cNvPr>
          <p:cNvPicPr>
            <a:picLocks noChangeAspect="1"/>
          </p:cNvPicPr>
          <p:nvPr/>
        </p:nvPicPr>
        <p:blipFill>
          <a:blip r:embed="rId3"/>
          <a:stretch>
            <a:fillRect/>
          </a:stretch>
        </p:blipFill>
        <p:spPr>
          <a:xfrm>
            <a:off x="283021" y="1150857"/>
            <a:ext cx="9529482" cy="5080650"/>
          </a:xfrm>
          <a:prstGeom prst="rect">
            <a:avLst/>
          </a:prstGeom>
        </p:spPr>
      </p:pic>
      <p:sp>
        <p:nvSpPr>
          <p:cNvPr id="13" name="タイトル 1">
            <a:extLst>
              <a:ext uri="{FF2B5EF4-FFF2-40B4-BE49-F238E27FC236}">
                <a16:creationId xmlns:a16="http://schemas.microsoft.com/office/drawing/2014/main" id="{C22D37C2-EF37-42DE-A2AE-F88F118DB94F}"/>
              </a:ext>
            </a:extLst>
          </p:cNvPr>
          <p:cNvSpPr txBox="1">
            <a:spLocks/>
          </p:cNvSpPr>
          <p:nvPr/>
        </p:nvSpPr>
        <p:spPr>
          <a:xfrm>
            <a:off x="157800" y="118277"/>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3.5 </a:t>
            </a:r>
            <a:r>
              <a:rPr lang="ja-JP" altLang="en-US" sz="1600" dirty="0">
                <a:latin typeface="Meiryo UI" panose="020B0604030504040204" pitchFamily="50" charset="-128"/>
                <a:ea typeface="Meiryo UI" panose="020B0604030504040204" pitchFamily="50" charset="-128"/>
              </a:rPr>
              <a:t>ユーザ管理画面</a:t>
            </a:r>
          </a:p>
        </p:txBody>
      </p:sp>
      <p:sp>
        <p:nvSpPr>
          <p:cNvPr id="12" name="吹き出し: 四角形 11">
            <a:extLst>
              <a:ext uri="{FF2B5EF4-FFF2-40B4-BE49-F238E27FC236}">
                <a16:creationId xmlns:a16="http://schemas.microsoft.com/office/drawing/2014/main" id="{383AA294-F503-2295-13DC-F9FEE654247A}"/>
              </a:ext>
            </a:extLst>
          </p:cNvPr>
          <p:cNvSpPr/>
          <p:nvPr/>
        </p:nvSpPr>
        <p:spPr>
          <a:xfrm>
            <a:off x="7695492" y="2522630"/>
            <a:ext cx="2075470" cy="407785"/>
          </a:xfrm>
          <a:prstGeom prst="wedgeRectCallout">
            <a:avLst>
              <a:gd name="adj1" fmla="val 11302"/>
              <a:gd name="adj2" fmla="val 141894"/>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新規登録ボタン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押下するとユーザ作成画面に遷移します。</a:t>
            </a:r>
          </a:p>
        </p:txBody>
      </p:sp>
      <p:sp>
        <p:nvSpPr>
          <p:cNvPr id="14" name="吹き出し: 四角形 13">
            <a:extLst>
              <a:ext uri="{FF2B5EF4-FFF2-40B4-BE49-F238E27FC236}">
                <a16:creationId xmlns:a16="http://schemas.microsoft.com/office/drawing/2014/main" id="{1C428278-65D8-96C9-EE31-6ACF6BB386AA}"/>
              </a:ext>
            </a:extLst>
          </p:cNvPr>
          <p:cNvSpPr/>
          <p:nvPr/>
        </p:nvSpPr>
        <p:spPr>
          <a:xfrm>
            <a:off x="3915265" y="4774449"/>
            <a:ext cx="2075470" cy="407785"/>
          </a:xfrm>
          <a:prstGeom prst="wedgeRectCallout">
            <a:avLst>
              <a:gd name="adj1" fmla="val 63364"/>
              <a:gd name="adj2" fmla="val -228241"/>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編集ボタン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押下するとユーザ作成画面に遷移します。</a:t>
            </a:r>
          </a:p>
        </p:txBody>
      </p:sp>
      <p:sp>
        <p:nvSpPr>
          <p:cNvPr id="15" name="吹き出し: 四角形 14">
            <a:extLst>
              <a:ext uri="{FF2B5EF4-FFF2-40B4-BE49-F238E27FC236}">
                <a16:creationId xmlns:a16="http://schemas.microsoft.com/office/drawing/2014/main" id="{16DA6E72-B480-33C3-21C4-B92DB5BC3D1B}"/>
              </a:ext>
            </a:extLst>
          </p:cNvPr>
          <p:cNvSpPr/>
          <p:nvPr/>
        </p:nvSpPr>
        <p:spPr>
          <a:xfrm>
            <a:off x="4325359" y="673387"/>
            <a:ext cx="3311478" cy="1934528"/>
          </a:xfrm>
          <a:prstGeom prst="wedgeRectCallout">
            <a:avLst>
              <a:gd name="adj1" fmla="val 49981"/>
              <a:gd name="adj2" fmla="val 11166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パスワード変更ボタン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ボタンを押下するとパスワード変更ダイアログが表示されます。古いパスワード、新しいパスワード、パスワードの確認を入力して変更ボタンを押下すると同行のユーザ情報のパスワードを変更することができます。</a:t>
            </a:r>
          </a:p>
        </p:txBody>
      </p:sp>
      <p:sp>
        <p:nvSpPr>
          <p:cNvPr id="16" name="吹き出し: 四角形 15">
            <a:extLst>
              <a:ext uri="{FF2B5EF4-FFF2-40B4-BE49-F238E27FC236}">
                <a16:creationId xmlns:a16="http://schemas.microsoft.com/office/drawing/2014/main" id="{C71A778D-5270-E83B-19EB-ED803F49CC01}"/>
              </a:ext>
            </a:extLst>
          </p:cNvPr>
          <p:cNvSpPr/>
          <p:nvPr/>
        </p:nvSpPr>
        <p:spPr>
          <a:xfrm>
            <a:off x="6048375" y="4586156"/>
            <a:ext cx="3176925" cy="1391166"/>
          </a:xfrm>
          <a:prstGeom prst="wedgeRectCallout">
            <a:avLst>
              <a:gd name="adj1" fmla="val 34115"/>
              <a:gd name="adj2" fmla="val -8283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押下すると削除ダイアログが表示され、削除ボタンを押下すると同行のユーザ情報を削除することができます。</a:t>
            </a:r>
          </a:p>
        </p:txBody>
      </p:sp>
      <p:pic>
        <p:nvPicPr>
          <p:cNvPr id="3" name="図 2">
            <a:extLst>
              <a:ext uri="{FF2B5EF4-FFF2-40B4-BE49-F238E27FC236}">
                <a16:creationId xmlns:a16="http://schemas.microsoft.com/office/drawing/2014/main" id="{F758F717-6EFF-A135-3C3C-74D7CF8C6BDF}"/>
              </a:ext>
            </a:extLst>
          </p:cNvPr>
          <p:cNvPicPr>
            <a:picLocks noChangeAspect="1"/>
          </p:cNvPicPr>
          <p:nvPr/>
        </p:nvPicPr>
        <p:blipFill>
          <a:blip r:embed="rId4"/>
          <a:stretch>
            <a:fillRect/>
          </a:stretch>
        </p:blipFill>
        <p:spPr>
          <a:xfrm>
            <a:off x="4476062" y="1370833"/>
            <a:ext cx="3029345" cy="1085705"/>
          </a:xfrm>
          <a:prstGeom prst="rect">
            <a:avLst/>
          </a:prstGeom>
        </p:spPr>
      </p:pic>
      <p:pic>
        <p:nvPicPr>
          <p:cNvPr id="5" name="図 4">
            <a:extLst>
              <a:ext uri="{FF2B5EF4-FFF2-40B4-BE49-F238E27FC236}">
                <a16:creationId xmlns:a16="http://schemas.microsoft.com/office/drawing/2014/main" id="{01118EC5-B65A-AF32-F868-9EB72D767463}"/>
              </a:ext>
            </a:extLst>
          </p:cNvPr>
          <p:cNvPicPr>
            <a:picLocks noChangeAspect="1"/>
          </p:cNvPicPr>
          <p:nvPr/>
        </p:nvPicPr>
        <p:blipFill>
          <a:blip r:embed="rId5"/>
          <a:stretch>
            <a:fillRect/>
          </a:stretch>
        </p:blipFill>
        <p:spPr>
          <a:xfrm>
            <a:off x="6320875" y="5101939"/>
            <a:ext cx="2657846" cy="695422"/>
          </a:xfrm>
          <a:prstGeom prst="rect">
            <a:avLst/>
          </a:prstGeom>
        </p:spPr>
      </p:pic>
      <p:sp>
        <p:nvSpPr>
          <p:cNvPr id="19" name="吹き出し: 四角形 18">
            <a:extLst>
              <a:ext uri="{FF2B5EF4-FFF2-40B4-BE49-F238E27FC236}">
                <a16:creationId xmlns:a16="http://schemas.microsoft.com/office/drawing/2014/main" id="{2E0E633D-B58F-D242-D622-788A6AF4749C}"/>
              </a:ext>
            </a:extLst>
          </p:cNvPr>
          <p:cNvSpPr/>
          <p:nvPr/>
        </p:nvSpPr>
        <p:spPr>
          <a:xfrm>
            <a:off x="1438946" y="4382263"/>
            <a:ext cx="999454" cy="407785"/>
          </a:xfrm>
          <a:prstGeom prst="wedgeRectCallout">
            <a:avLst>
              <a:gd name="adj1" fmla="val 22783"/>
              <a:gd name="adj2" fmla="val -86035"/>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F04E9762-80C0-6F6E-723F-6DBFC31B3379}"/>
              </a:ext>
            </a:extLst>
          </p:cNvPr>
          <p:cNvSpPr/>
          <p:nvPr/>
        </p:nvSpPr>
        <p:spPr>
          <a:xfrm>
            <a:off x="1938673" y="2300867"/>
            <a:ext cx="1256629" cy="629548"/>
          </a:xfrm>
          <a:prstGeom prst="wedgeRectCallout">
            <a:avLst>
              <a:gd name="adj1" fmla="val 27763"/>
              <a:gd name="adj2" fmla="val 150906"/>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ユーザ名に紐づく</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BEB73231-DA98-C97C-CB8E-5DFD27B79F3E}"/>
              </a:ext>
            </a:extLst>
          </p:cNvPr>
          <p:cNvSpPr/>
          <p:nvPr/>
        </p:nvSpPr>
        <p:spPr>
          <a:xfrm>
            <a:off x="2648066" y="4552686"/>
            <a:ext cx="999454" cy="629548"/>
          </a:xfrm>
          <a:prstGeom prst="wedgeRectCallout">
            <a:avLst>
              <a:gd name="adj1" fmla="val 89383"/>
              <a:gd name="adj2" fmla="val -123949"/>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組織</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ユーザに設定されている組織が表示されます。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2" name="吹き出し: 四角形 21">
            <a:extLst>
              <a:ext uri="{FF2B5EF4-FFF2-40B4-BE49-F238E27FC236}">
                <a16:creationId xmlns:a16="http://schemas.microsoft.com/office/drawing/2014/main" id="{00FDD42C-CE8F-3B5E-EF22-50194A05B9D6}"/>
              </a:ext>
            </a:extLst>
          </p:cNvPr>
          <p:cNvSpPr/>
          <p:nvPr/>
        </p:nvSpPr>
        <p:spPr>
          <a:xfrm>
            <a:off x="3248631" y="2873135"/>
            <a:ext cx="1609609" cy="443535"/>
          </a:xfrm>
          <a:prstGeom prst="wedgeRectCallout">
            <a:avLst>
              <a:gd name="adj1" fmla="val 37076"/>
              <a:gd name="adj2" fmla="val 124735"/>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メール</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ユーザに設定されているメールアドレスが表示されます。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3F1156D4-2B5B-134D-30D4-64DFAF3F9CDD}"/>
              </a:ext>
            </a:extLst>
          </p:cNvPr>
          <p:cNvSpPr/>
          <p:nvPr/>
        </p:nvSpPr>
        <p:spPr>
          <a:xfrm>
            <a:off x="5047762" y="2856256"/>
            <a:ext cx="1476863" cy="443535"/>
          </a:xfrm>
          <a:prstGeom prst="wedgeRectCallout">
            <a:avLst>
              <a:gd name="adj1" fmla="val 6792"/>
              <a:gd name="adj2" fmla="val 117786"/>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登録日</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該当行のユーザ情報が作成された日にちが表示されます。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7015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8AB2A076-4D6B-47EA-B75A-545ED5B7A2E4}"/>
              </a:ext>
            </a:extLst>
          </p:cNvPr>
          <p:cNvSpPr txBox="1">
            <a:spLocks/>
          </p:cNvSpPr>
          <p:nvPr/>
        </p:nvSpPr>
        <p:spPr>
          <a:xfrm>
            <a:off x="267867" y="111945"/>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3.6 </a:t>
            </a:r>
            <a:r>
              <a:rPr lang="ja-JP" altLang="en-US" sz="1600" dirty="0">
                <a:latin typeface="Meiryo UI" panose="020B0604030504040204" pitchFamily="50" charset="-128"/>
                <a:ea typeface="Meiryo UI" panose="020B0604030504040204" pitchFamily="50" charset="-128"/>
              </a:rPr>
              <a:t>ユーザ作成画面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pic>
        <p:nvPicPr>
          <p:cNvPr id="24" name="図 23">
            <a:extLst>
              <a:ext uri="{FF2B5EF4-FFF2-40B4-BE49-F238E27FC236}">
                <a16:creationId xmlns:a16="http://schemas.microsoft.com/office/drawing/2014/main" id="{2EE0B3C6-D1DA-F0EC-00D1-00A580C1D533}"/>
              </a:ext>
            </a:extLst>
          </p:cNvPr>
          <p:cNvPicPr>
            <a:picLocks noChangeAspect="1"/>
          </p:cNvPicPr>
          <p:nvPr/>
        </p:nvPicPr>
        <p:blipFill>
          <a:blip r:embed="rId3"/>
          <a:stretch>
            <a:fillRect/>
          </a:stretch>
        </p:blipFill>
        <p:spPr>
          <a:xfrm>
            <a:off x="309539" y="1233915"/>
            <a:ext cx="9286924" cy="5020099"/>
          </a:xfrm>
          <a:prstGeom prst="rect">
            <a:avLst/>
          </a:prstGeom>
        </p:spPr>
      </p:pic>
      <p:sp>
        <p:nvSpPr>
          <p:cNvPr id="25" name="吹き出し: 四角形 24">
            <a:extLst>
              <a:ext uri="{FF2B5EF4-FFF2-40B4-BE49-F238E27FC236}">
                <a16:creationId xmlns:a16="http://schemas.microsoft.com/office/drawing/2014/main" id="{705E6710-029A-5271-9B1B-939DA97C8A16}"/>
              </a:ext>
            </a:extLst>
          </p:cNvPr>
          <p:cNvSpPr/>
          <p:nvPr/>
        </p:nvSpPr>
        <p:spPr>
          <a:xfrm>
            <a:off x="5131019" y="1079854"/>
            <a:ext cx="4465442" cy="1051330"/>
          </a:xfrm>
          <a:prstGeom prst="wedgeRectCallout">
            <a:avLst>
              <a:gd name="adj1" fmla="val -67190"/>
              <a:gd name="adj2" fmla="val 63273"/>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文字以上</a:t>
            </a:r>
            <a:r>
              <a:rPr lang="en-US" altLang="ja-JP" sz="900" dirty="0">
                <a:solidFill>
                  <a:schemeClr val="tx1"/>
                </a:solidFill>
                <a:latin typeface="Meiryo UI" panose="020B0604030504040204" pitchFamily="50" charset="-128"/>
                <a:ea typeface="Meiryo UI" panose="020B0604030504040204" pitchFamily="50" charset="-128"/>
              </a:rPr>
              <a:t>100</a:t>
            </a:r>
            <a:r>
              <a:rPr lang="ja-JP" altLang="en-US" sz="900" dirty="0">
                <a:solidFill>
                  <a:schemeClr val="tx1"/>
                </a:solidFill>
                <a:latin typeface="Meiryo UI" panose="020B0604030504040204" pitchFamily="50" charset="-128"/>
                <a:ea typeface="Meiryo UI" panose="020B0604030504040204" pitchFamily="50" charset="-128"/>
              </a:rPr>
              <a:t>文字以内であること。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zh-CN" altLang="en-US" sz="900" dirty="0">
                <a:solidFill>
                  <a:schemeClr val="tx1"/>
                </a:solidFill>
                <a:latin typeface="Meiryo UI" panose="020B0604030504040204" pitchFamily="50" charset="-128"/>
                <a:ea typeface="Meiryo UI" panose="020B0604030504040204" pitchFamily="50" charset="-128"/>
              </a:rPr>
              <a:t>半角英小文字</a:t>
            </a:r>
            <a:r>
              <a:rPr lang="ja-JP" altLang="en-US" sz="900" dirty="0">
                <a:solidFill>
                  <a:schemeClr val="tx1"/>
                </a:solidFill>
                <a:latin typeface="Meiryo UI" panose="020B0604030504040204" pitchFamily="50" charset="-128"/>
                <a:ea typeface="Meiryo UI" panose="020B0604030504040204" pitchFamily="50" charset="-128"/>
              </a:rPr>
              <a:t>、半角数字、半角記号</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ハイフン</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ドット</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を除く</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で入力されること。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・登録済みの</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ユーザ名でないこと。（登録後に削除した</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ユーザ名も含む）</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p>
        </p:txBody>
      </p:sp>
      <p:sp>
        <p:nvSpPr>
          <p:cNvPr id="26" name="吹き出し: 四角形 25">
            <a:extLst>
              <a:ext uri="{FF2B5EF4-FFF2-40B4-BE49-F238E27FC236}">
                <a16:creationId xmlns:a16="http://schemas.microsoft.com/office/drawing/2014/main" id="{BB885797-D61B-8847-5238-827562F86DBF}"/>
              </a:ext>
            </a:extLst>
          </p:cNvPr>
          <p:cNvSpPr/>
          <p:nvPr/>
        </p:nvSpPr>
        <p:spPr>
          <a:xfrm>
            <a:off x="5400673" y="2280541"/>
            <a:ext cx="4195788" cy="871457"/>
          </a:xfrm>
          <a:prstGeom prst="wedgeRectCallout">
            <a:avLst>
              <a:gd name="adj1" fmla="val -64587"/>
              <a:gd name="adj2" fmla="val 43533"/>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12</a:t>
            </a:r>
            <a:r>
              <a:rPr lang="ja-JP" altLang="en-US" sz="900" dirty="0">
                <a:solidFill>
                  <a:schemeClr val="tx1"/>
                </a:solidFill>
                <a:latin typeface="Meiryo UI" panose="020B0604030504040204" pitchFamily="50" charset="-128"/>
                <a:ea typeface="Meiryo UI" panose="020B0604030504040204" pitchFamily="50" charset="-128"/>
              </a:rPr>
              <a:t>文字以上</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・半角英小文字、半角英大文字、半角数字、半角記号をそれぞれ</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つ以上含むこと。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p>
        </p:txBody>
      </p:sp>
      <p:sp>
        <p:nvSpPr>
          <p:cNvPr id="27" name="吹き出し: 四角形 26">
            <a:extLst>
              <a:ext uri="{FF2B5EF4-FFF2-40B4-BE49-F238E27FC236}">
                <a16:creationId xmlns:a16="http://schemas.microsoft.com/office/drawing/2014/main" id="{667F8A22-76A2-BA39-3247-69EA2FD2193C}"/>
              </a:ext>
            </a:extLst>
          </p:cNvPr>
          <p:cNvSpPr/>
          <p:nvPr/>
        </p:nvSpPr>
        <p:spPr>
          <a:xfrm>
            <a:off x="5345954" y="3268978"/>
            <a:ext cx="4305230" cy="1051330"/>
          </a:xfrm>
          <a:prstGeom prst="wedgeRectCallout">
            <a:avLst>
              <a:gd name="adj1" fmla="val -63588"/>
              <a:gd name="adj2" fmla="val 18487"/>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組織名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ユーザの組織名を入力してください。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カンマ区切り</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で複数の組織の登録が可能です。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登録先カタログサイトに「ローカルカタログサイト」を選択した場合のみ、表示される項目です。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組織名の入力規則は以下の通りです。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zh-CN" altLang="en-US" sz="900" dirty="0">
                <a:solidFill>
                  <a:schemeClr val="tx1"/>
                </a:solidFill>
                <a:latin typeface="Meiryo UI" panose="020B0604030504040204" pitchFamily="50" charset="-128"/>
                <a:ea typeface="Meiryo UI" panose="020B0604030504040204" pitchFamily="50" charset="-128"/>
              </a:rPr>
              <a:t>半角英小文字</a:t>
            </a:r>
            <a:r>
              <a:rPr lang="ja-JP" altLang="en-US" sz="900" dirty="0">
                <a:solidFill>
                  <a:schemeClr val="tx1"/>
                </a:solidFill>
                <a:latin typeface="Meiryo UI" panose="020B0604030504040204" pitchFamily="50" charset="-128"/>
                <a:ea typeface="Meiryo UI" panose="020B0604030504040204" pitchFamily="50" charset="-128"/>
              </a:rPr>
              <a:t>、半角数字、半角記号で入力されること。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登録先カタログサイトに「ローカルカタログサイト」を選択した場合、入力必須</a:t>
            </a:r>
          </a:p>
        </p:txBody>
      </p:sp>
      <p:sp>
        <p:nvSpPr>
          <p:cNvPr id="28" name="吹き出し: 四角形 27">
            <a:extLst>
              <a:ext uri="{FF2B5EF4-FFF2-40B4-BE49-F238E27FC236}">
                <a16:creationId xmlns:a16="http://schemas.microsoft.com/office/drawing/2014/main" id="{929F1356-5034-C373-AB50-DE568EE36D70}"/>
              </a:ext>
            </a:extLst>
          </p:cNvPr>
          <p:cNvSpPr/>
          <p:nvPr/>
        </p:nvSpPr>
        <p:spPr>
          <a:xfrm>
            <a:off x="5131021" y="4547644"/>
            <a:ext cx="3711138" cy="1051330"/>
          </a:xfrm>
          <a:prstGeom prst="wedgeRectCallout">
            <a:avLst>
              <a:gd name="adj1" fmla="val -65396"/>
              <a:gd name="adj2" fmla="val -4311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メール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ユーザのメールアドレスを入力してください。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メールの入力規則は以下の通りです。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任意の文字列</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任意の文字列</a:t>
            </a:r>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任意の文字列</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の形式であること。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ハイフン</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を含まないこと。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・登録済みのメールアドレスでないこと。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p>
        </p:txBody>
      </p:sp>
      <p:sp>
        <p:nvSpPr>
          <p:cNvPr id="30" name="吹き出し: 四角形 29">
            <a:extLst>
              <a:ext uri="{FF2B5EF4-FFF2-40B4-BE49-F238E27FC236}">
                <a16:creationId xmlns:a16="http://schemas.microsoft.com/office/drawing/2014/main" id="{75E4AFFD-3A7D-8074-3B30-72DFCB32D440}"/>
              </a:ext>
            </a:extLst>
          </p:cNvPr>
          <p:cNvSpPr/>
          <p:nvPr/>
        </p:nvSpPr>
        <p:spPr>
          <a:xfrm>
            <a:off x="4133791" y="5694725"/>
            <a:ext cx="3030489" cy="954650"/>
          </a:xfrm>
          <a:prstGeom prst="wedgeRectCallout">
            <a:avLst>
              <a:gd name="adj1" fmla="val -59016"/>
              <a:gd name="adj2" fmla="val -7029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ユーザと紐づく</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カンマ区切り</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で複数の</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の登録が可能です。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zh-CN" altLang="en-US" sz="900" dirty="0">
                <a:solidFill>
                  <a:schemeClr val="tx1"/>
                </a:solidFill>
                <a:latin typeface="Meiryo UI" panose="020B0604030504040204" pitchFamily="50" charset="-128"/>
                <a:ea typeface="Meiryo UI" panose="020B0604030504040204" pitchFamily="50" charset="-128"/>
              </a:rPr>
              <a:t>半角英小文字</a:t>
            </a:r>
            <a:r>
              <a:rPr lang="ja-JP" altLang="en-US" sz="900" dirty="0">
                <a:solidFill>
                  <a:schemeClr val="tx1"/>
                </a:solidFill>
                <a:latin typeface="Meiryo UI" panose="020B0604030504040204" pitchFamily="50" charset="-128"/>
                <a:ea typeface="Meiryo UI" panose="020B0604030504040204" pitchFamily="50" charset="-128"/>
              </a:rPr>
              <a:t>、半角数字、半角記号で入力されること。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p>
        </p:txBody>
      </p:sp>
      <p:sp>
        <p:nvSpPr>
          <p:cNvPr id="32" name="テキスト ボックス 31">
            <a:extLst>
              <a:ext uri="{FF2B5EF4-FFF2-40B4-BE49-F238E27FC236}">
                <a16:creationId xmlns:a16="http://schemas.microsoft.com/office/drawing/2014/main" id="{13B3781C-D8B8-B445-6596-D195F5F276C4}"/>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■ユーザを新規登録する場合のユーザ作成画面は以下の通りです。</a:t>
            </a:r>
          </a:p>
        </p:txBody>
      </p:sp>
    </p:spTree>
    <p:extLst>
      <p:ext uri="{BB962C8B-B14F-4D97-AF65-F5344CB8AC3E}">
        <p14:creationId xmlns:p14="http://schemas.microsoft.com/office/powerpoint/2010/main" val="93876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
            <a:extLst>
              <a:ext uri="{FF2B5EF4-FFF2-40B4-BE49-F238E27FC236}">
                <a16:creationId xmlns:a16="http://schemas.microsoft.com/office/drawing/2014/main" id="{2B5F2208-598F-48E1-AB2C-C5D22411E92A}"/>
              </a:ext>
            </a:extLst>
          </p:cNvPr>
          <p:cNvSpPr txBox="1">
            <a:spLocks/>
          </p:cNvSpPr>
          <p:nvPr/>
        </p:nvSpPr>
        <p:spPr>
          <a:xfrm>
            <a:off x="234001" y="125399"/>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3.6 </a:t>
            </a:r>
            <a:r>
              <a:rPr lang="ja-JP" altLang="en-US" sz="1600" dirty="0">
                <a:latin typeface="Meiryo UI" panose="020B0604030504040204" pitchFamily="50" charset="-128"/>
                <a:ea typeface="Meiryo UI" panose="020B0604030504040204" pitchFamily="50" charset="-128"/>
              </a:rPr>
              <a:t>ユーザ作成画面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97BBAC78-C840-1E54-9CFC-F01BC2FD82DA}"/>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■ユーザを新規登録する場合のユーザ作成画面は以下の通りです。</a:t>
            </a:r>
          </a:p>
        </p:txBody>
      </p:sp>
      <p:pic>
        <p:nvPicPr>
          <p:cNvPr id="9" name="図 8">
            <a:extLst>
              <a:ext uri="{FF2B5EF4-FFF2-40B4-BE49-F238E27FC236}">
                <a16:creationId xmlns:a16="http://schemas.microsoft.com/office/drawing/2014/main" id="{EDDEEFA9-7075-F301-8F1D-53D982029EA9}"/>
              </a:ext>
            </a:extLst>
          </p:cNvPr>
          <p:cNvPicPr>
            <a:picLocks noChangeAspect="1"/>
          </p:cNvPicPr>
          <p:nvPr/>
        </p:nvPicPr>
        <p:blipFill>
          <a:blip r:embed="rId2"/>
          <a:stretch>
            <a:fillRect/>
          </a:stretch>
        </p:blipFill>
        <p:spPr>
          <a:xfrm>
            <a:off x="224589" y="1188539"/>
            <a:ext cx="9456821" cy="5196621"/>
          </a:xfrm>
          <a:prstGeom prst="rect">
            <a:avLst/>
          </a:prstGeom>
        </p:spPr>
      </p:pic>
      <p:sp>
        <p:nvSpPr>
          <p:cNvPr id="13" name="吹き出し: 四角形 12">
            <a:extLst>
              <a:ext uri="{FF2B5EF4-FFF2-40B4-BE49-F238E27FC236}">
                <a16:creationId xmlns:a16="http://schemas.microsoft.com/office/drawing/2014/main" id="{AB638D19-D0D5-1C2A-8872-4A50C7897A19}"/>
              </a:ext>
            </a:extLst>
          </p:cNvPr>
          <p:cNvSpPr/>
          <p:nvPr/>
        </p:nvSpPr>
        <p:spPr>
          <a:xfrm>
            <a:off x="4424731" y="1401597"/>
            <a:ext cx="2866262" cy="581025"/>
          </a:xfrm>
          <a:prstGeom prst="wedgeRectCallout">
            <a:avLst>
              <a:gd name="adj1" fmla="val -64144"/>
              <a:gd name="adj2" fmla="val 3705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登録先カタログサイト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登録先カタログサイトを選択してください。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外部カタログサイトを選択すると外部カタログサイトに関するフィールドが表示されます。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15093C6F-95AF-B180-ADE2-2C337387CAE9}"/>
              </a:ext>
            </a:extLst>
          </p:cNvPr>
          <p:cNvSpPr/>
          <p:nvPr/>
        </p:nvSpPr>
        <p:spPr>
          <a:xfrm>
            <a:off x="5005081" y="2211931"/>
            <a:ext cx="2931556" cy="420869"/>
          </a:xfrm>
          <a:prstGeom prst="wedgeRectCallout">
            <a:avLst>
              <a:gd name="adj1" fmla="val -58831"/>
              <a:gd name="adj2" fmla="val -2517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外部横断カタログサイトの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外部横断カタログサイト情報を登録する場合は入力必須</a:t>
            </a:r>
          </a:p>
        </p:txBody>
      </p:sp>
      <p:sp>
        <p:nvSpPr>
          <p:cNvPr id="18" name="吹き出し: 四角形 17">
            <a:extLst>
              <a:ext uri="{FF2B5EF4-FFF2-40B4-BE49-F238E27FC236}">
                <a16:creationId xmlns:a16="http://schemas.microsoft.com/office/drawing/2014/main" id="{DA2E5196-B672-6DD4-6FF3-E40EA1CE7407}"/>
              </a:ext>
            </a:extLst>
          </p:cNvPr>
          <p:cNvSpPr/>
          <p:nvPr/>
        </p:nvSpPr>
        <p:spPr>
          <a:xfrm>
            <a:off x="5005081" y="2862109"/>
            <a:ext cx="2931556" cy="425089"/>
          </a:xfrm>
          <a:prstGeom prst="wedgeRectCallout">
            <a:avLst>
              <a:gd name="adj1" fmla="val -56614"/>
              <a:gd name="adj2" fmla="val 12673"/>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キー</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外部横断カタログサイトのアプリキーを入力してください。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外部横断カタログサイト情報を登録する場合は入力必須</a:t>
            </a:r>
          </a:p>
        </p:txBody>
      </p:sp>
      <p:sp>
        <p:nvSpPr>
          <p:cNvPr id="19" name="吹き出し: 四角形 18">
            <a:extLst>
              <a:ext uri="{FF2B5EF4-FFF2-40B4-BE49-F238E27FC236}">
                <a16:creationId xmlns:a16="http://schemas.microsoft.com/office/drawing/2014/main" id="{0152EB20-FC7C-DDF7-6AE8-613E07D9F57A}"/>
              </a:ext>
            </a:extLst>
          </p:cNvPr>
          <p:cNvSpPr/>
          <p:nvPr/>
        </p:nvSpPr>
        <p:spPr>
          <a:xfrm>
            <a:off x="4660761" y="4405835"/>
            <a:ext cx="4042562" cy="870834"/>
          </a:xfrm>
          <a:prstGeom prst="wedgeRectCallout">
            <a:avLst>
              <a:gd name="adj1" fmla="val -60213"/>
              <a:gd name="adj2" fmla="val 2254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外部横断カタログサイトユーザの外部認証の有無</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外部横断カタログサイトユーザでのログイン時に外部認証サーバを使用して</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認証を行うか否を選択してください。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「外部認証を行う」を選択すると、認証方式を選択するプルダウンが表示されます。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外部横断カタログサイト情報を登録する場合は入力必須</a:t>
            </a:r>
          </a:p>
          <a:p>
            <a:r>
              <a:rPr lang="ja-JP" altLang="en-US" sz="900" dirty="0">
                <a:solidFill>
                  <a:schemeClr val="tx1"/>
                </a:solidFill>
                <a:latin typeface="Meiryo UI" panose="020B0604030504040204" pitchFamily="50" charset="-128"/>
                <a:ea typeface="Meiryo UI" panose="020B0604030504040204" pitchFamily="50" charset="-128"/>
              </a:rPr>
              <a:t>（デフォルトは「外部認証を行わない」）</a:t>
            </a:r>
          </a:p>
        </p:txBody>
      </p:sp>
      <p:sp>
        <p:nvSpPr>
          <p:cNvPr id="20" name="吹き出し: 四角形 19">
            <a:extLst>
              <a:ext uri="{FF2B5EF4-FFF2-40B4-BE49-F238E27FC236}">
                <a16:creationId xmlns:a16="http://schemas.microsoft.com/office/drawing/2014/main" id="{26E6D719-E1B9-14F2-9690-068BC7ECC862}"/>
              </a:ext>
            </a:extLst>
          </p:cNvPr>
          <p:cNvSpPr/>
          <p:nvPr/>
        </p:nvSpPr>
        <p:spPr>
          <a:xfrm>
            <a:off x="5104989" y="3670053"/>
            <a:ext cx="2931556" cy="425089"/>
          </a:xfrm>
          <a:prstGeom prst="wedgeRectCallout">
            <a:avLst>
              <a:gd name="adj1" fmla="val -58051"/>
              <a:gd name="adj2" fmla="val 20859"/>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外部横断カタログサイトのユーザ名を入力してください。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外部横断カタログサイト情報を登録する場合は入力必須</a:t>
            </a:r>
          </a:p>
        </p:txBody>
      </p:sp>
      <p:sp>
        <p:nvSpPr>
          <p:cNvPr id="8" name="正方形/長方形 7">
            <a:extLst>
              <a:ext uri="{FF2B5EF4-FFF2-40B4-BE49-F238E27FC236}">
                <a16:creationId xmlns:a16="http://schemas.microsoft.com/office/drawing/2014/main" id="{CC01D95E-1EA6-8DE1-6DE9-C07DEAA40002}"/>
              </a:ext>
            </a:extLst>
          </p:cNvPr>
          <p:cNvSpPr/>
          <p:nvPr/>
        </p:nvSpPr>
        <p:spPr>
          <a:xfrm>
            <a:off x="5518484" y="5631535"/>
            <a:ext cx="4075176" cy="690977"/>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外部カタログサイト情報の入力について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登録先カタログサイトに「外部カタログサイト」を選択した場合は、外部横断カタログサイト情報（</a:t>
            </a:r>
            <a:r>
              <a:rPr kumimoji="1" lang="en-US" altLang="ja-JP" sz="900" dirty="0">
                <a:solidFill>
                  <a:schemeClr val="tx1"/>
                </a:solidFill>
                <a:latin typeface="Meiryo UI" panose="020B0604030504040204" pitchFamily="50" charset="-128"/>
                <a:ea typeface="Meiryo UI" panose="020B0604030504040204" pitchFamily="50" charset="-128"/>
              </a:rPr>
              <a:t>URL</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API</a:t>
            </a:r>
            <a:r>
              <a:rPr kumimoji="1" lang="ja-JP" altLang="en-US" sz="900" dirty="0">
                <a:solidFill>
                  <a:schemeClr val="tx1"/>
                </a:solidFill>
                <a:latin typeface="Meiryo UI" panose="020B0604030504040204" pitchFamily="50" charset="-128"/>
                <a:ea typeface="Meiryo UI" panose="020B0604030504040204" pitchFamily="50" charset="-128"/>
              </a:rPr>
              <a:t>キー、ユーザ名、認証有無を含む）か外部詳細カタログサイト情報（</a:t>
            </a:r>
            <a:r>
              <a:rPr kumimoji="1" lang="en-US" altLang="ja-JP" sz="900" dirty="0">
                <a:solidFill>
                  <a:schemeClr val="tx1"/>
                </a:solidFill>
                <a:latin typeface="Meiryo UI" panose="020B0604030504040204" pitchFamily="50" charset="-128"/>
                <a:ea typeface="Meiryo UI" panose="020B0604030504040204" pitchFamily="50" charset="-128"/>
              </a:rPr>
              <a:t>URL</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API</a:t>
            </a:r>
            <a:r>
              <a:rPr kumimoji="1" lang="ja-JP" altLang="en-US" sz="900" dirty="0">
                <a:solidFill>
                  <a:schemeClr val="tx1"/>
                </a:solidFill>
                <a:latin typeface="Meiryo UI" panose="020B0604030504040204" pitchFamily="50" charset="-128"/>
                <a:ea typeface="Meiryo UI" panose="020B0604030504040204" pitchFamily="50" charset="-128"/>
              </a:rPr>
              <a:t>キー、ユーザ名、認証有無を含む）のいずれかの入力が必須となります。</a:t>
            </a:r>
          </a:p>
        </p:txBody>
      </p:sp>
    </p:spTree>
    <p:extLst>
      <p:ext uri="{BB962C8B-B14F-4D97-AF65-F5344CB8AC3E}">
        <p14:creationId xmlns:p14="http://schemas.microsoft.com/office/powerpoint/2010/main" val="3418239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F97D632-575A-4CF0-9331-C5E814BB640D}"/>
              </a:ext>
            </a:extLst>
          </p:cNvPr>
          <p:cNvSpPr txBox="1"/>
          <p:nvPr/>
        </p:nvSpPr>
        <p:spPr>
          <a:xfrm>
            <a:off x="286718" y="869699"/>
            <a:ext cx="5158117" cy="4893645"/>
          </a:xfrm>
          <a:prstGeom prst="rect">
            <a:avLst/>
          </a:prstGeom>
          <a:solidFill>
            <a:schemeClr val="bg1"/>
          </a:solidFill>
          <a:ln>
            <a:noFill/>
          </a:ln>
        </p:spPr>
        <p:txBody>
          <a:bodyPr wrap="square" rtlCol="0" anchor="t" anchorCtr="0">
            <a:no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画面一覧</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 </a:t>
            </a:r>
            <a:r>
              <a:rPr lang="ja-JP" altLang="en-US" sz="1600" dirty="0">
                <a:latin typeface="Meiryo UI" panose="020B0604030504040204" pitchFamily="50" charset="-128"/>
                <a:ea typeface="Meiryo UI" panose="020B0604030504040204" pitchFamily="50" charset="-128"/>
              </a:rPr>
              <a:t>画面遷移</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2.1 </a:t>
            </a:r>
            <a:r>
              <a:rPr lang="ja-JP" altLang="en-US" sz="1600" dirty="0">
                <a:latin typeface="Meiryo UI" panose="020B0604030504040204" pitchFamily="50" charset="-128"/>
                <a:ea typeface="Meiryo UI" panose="020B0604030504040204" pitchFamily="50" charset="-128"/>
              </a:rPr>
              <a:t>ログインまでの画面遷移</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2.2 </a:t>
            </a:r>
            <a:r>
              <a:rPr lang="ja-JP" altLang="en-US" sz="1600" dirty="0">
                <a:latin typeface="Meiryo UI" panose="020B0604030504040204" pitchFamily="50" charset="-128"/>
                <a:ea typeface="Meiryo UI" panose="020B0604030504040204" pitchFamily="50" charset="-128"/>
              </a:rPr>
              <a:t>メニューからの画面遷移</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2.3 </a:t>
            </a:r>
            <a:r>
              <a:rPr lang="ja-JP" altLang="en-US" sz="1600" dirty="0">
                <a:latin typeface="Meiryo UI" panose="020B0604030504040204" pitchFamily="50" charset="-128"/>
                <a:ea typeface="Meiryo UI" panose="020B0604030504040204" pitchFamily="50" charset="-128"/>
              </a:rPr>
              <a:t>カタログ作成～カタログ作成完了</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2.4</a:t>
            </a:r>
            <a:r>
              <a:rPr lang="ja-JP" altLang="en-US" sz="1600" dirty="0">
                <a:latin typeface="Meiryo UI" panose="020B0604030504040204" pitchFamily="50" charset="-128"/>
                <a:ea typeface="Meiryo UI" panose="020B0604030504040204" pitchFamily="50" charset="-128"/>
              </a:rPr>
              <a:t> データセット情報画面～利用条件画面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2.5 </a:t>
            </a:r>
            <a:r>
              <a:rPr lang="ja-JP" altLang="en-US" sz="1600" dirty="0">
                <a:latin typeface="Meiryo UI" panose="020B0604030504040204" pitchFamily="50" charset="-128"/>
                <a:ea typeface="Meiryo UI" panose="020B0604030504040204" pitchFamily="50" charset="-128"/>
              </a:rPr>
              <a:t>テンプレート編集</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 </a:t>
            </a:r>
            <a:r>
              <a:rPr lang="ja-JP" altLang="en-US" sz="1600" dirty="0">
                <a:latin typeface="Meiryo UI" panose="020B0604030504040204" pitchFamily="50" charset="-128"/>
                <a:ea typeface="Meiryo UI" panose="020B0604030504040204" pitchFamily="50" charset="-128"/>
              </a:rPr>
              <a:t>ヘッダ</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3.2 </a:t>
            </a:r>
            <a:r>
              <a:rPr lang="ja-JP" altLang="en-US" sz="1600" dirty="0">
                <a:latin typeface="Meiryo UI" panose="020B0604030504040204" pitchFamily="50" charset="-128"/>
                <a:ea typeface="Meiryo UI" panose="020B0604030504040204" pitchFamily="50" charset="-128"/>
              </a:rPr>
              <a:t>画面ごとのヘッダ</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3.3 </a:t>
            </a:r>
            <a:r>
              <a:rPr lang="ja-JP" altLang="en-US" sz="1600" dirty="0">
                <a:latin typeface="Meiryo UI" panose="020B0604030504040204" pitchFamily="50" charset="-128"/>
                <a:ea typeface="Meiryo UI" panose="020B0604030504040204" pitchFamily="50" charset="-128"/>
              </a:rPr>
              <a:t>トップ画面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3.4 </a:t>
            </a:r>
            <a:r>
              <a:rPr lang="ja-JP" altLang="en-US" sz="1600" dirty="0">
                <a:latin typeface="Meiryo UI" panose="020B0604030504040204" pitchFamily="50" charset="-128"/>
                <a:ea typeface="Meiryo UI" panose="020B0604030504040204" pitchFamily="50" charset="-128"/>
              </a:rPr>
              <a:t>ログイン画面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3.5 </a:t>
            </a:r>
            <a:r>
              <a:rPr lang="ja-JP" altLang="en-US" sz="1600" dirty="0">
                <a:latin typeface="Meiryo UI" panose="020B0604030504040204" pitchFamily="50" charset="-128"/>
                <a:ea typeface="Meiryo UI" panose="020B0604030504040204" pitchFamily="50" charset="-128"/>
              </a:rPr>
              <a:t>ユーザ管理画面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3.6</a:t>
            </a:r>
            <a:r>
              <a:rPr lang="ja-JP" altLang="en-US" sz="1600" dirty="0">
                <a:latin typeface="Meiryo UI" panose="020B0604030504040204" pitchFamily="50" charset="-128"/>
                <a:ea typeface="Meiryo UI" panose="020B0604030504040204" pitchFamily="50" charset="-128"/>
              </a:rPr>
              <a:t> ユーザ作成画面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3.7 </a:t>
            </a:r>
            <a:r>
              <a:rPr lang="ja-JP" altLang="en-US" sz="1600" dirty="0">
                <a:latin typeface="Meiryo UI" panose="020B0604030504040204" pitchFamily="50" charset="-128"/>
                <a:ea typeface="Meiryo UI" panose="020B0604030504040204" pitchFamily="50" charset="-128"/>
              </a:rPr>
              <a:t>メニュー選択画面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3.8</a:t>
            </a:r>
            <a:r>
              <a:rPr lang="ja-JP" altLang="en-US" sz="1600" dirty="0">
                <a:latin typeface="Meiryo UI" panose="020B0604030504040204" pitchFamily="50" charset="-128"/>
                <a:ea typeface="Meiryo UI" panose="020B0604030504040204" pitchFamily="50" charset="-128"/>
              </a:rPr>
              <a:t> メニュー</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3.9 </a:t>
            </a:r>
            <a:r>
              <a:rPr lang="ja-JP" altLang="en-US" sz="1600" dirty="0">
                <a:latin typeface="Meiryo UI" panose="020B0604030504040204" pitchFamily="50" charset="-128"/>
                <a:ea typeface="Meiryo UI" panose="020B0604030504040204" pitchFamily="50" charset="-128"/>
              </a:rPr>
              <a:t>カタログ作成画面におけるメニュー押下時のダイアログ</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3.10 </a:t>
            </a:r>
            <a:r>
              <a:rPr lang="ja-JP" altLang="en-US" sz="1600" dirty="0">
                <a:latin typeface="Meiryo UI" panose="020B0604030504040204" pitchFamily="50" charset="-128"/>
                <a:ea typeface="Meiryo UI" panose="020B0604030504040204" pitchFamily="50" charset="-128"/>
              </a:rPr>
              <a:t>登録再開画面</a:t>
            </a:r>
            <a:endParaRPr lang="en-US" altLang="ja-JP" sz="1600" dirty="0">
              <a:latin typeface="Meiryo UI" panose="020B0604030504040204" pitchFamily="50" charset="-128"/>
              <a:ea typeface="Meiryo UI" panose="020B0604030504040204" pitchFamily="50" charset="-128"/>
            </a:endParaRPr>
          </a:p>
        </p:txBody>
      </p:sp>
      <p:sp>
        <p:nvSpPr>
          <p:cNvPr id="7" name="タイトル 1">
            <a:extLst>
              <a:ext uri="{FF2B5EF4-FFF2-40B4-BE49-F238E27FC236}">
                <a16:creationId xmlns:a16="http://schemas.microsoft.com/office/drawing/2014/main" id="{F55D1DAF-FF71-45B3-9E11-C89DA1D09A7F}"/>
              </a:ext>
            </a:extLst>
          </p:cNvPr>
          <p:cNvSpPr txBox="1">
            <a:spLocks/>
          </p:cNvSpPr>
          <p:nvPr/>
        </p:nvSpPr>
        <p:spPr>
          <a:xfrm>
            <a:off x="286719" y="151617"/>
            <a:ext cx="7367344" cy="351000"/>
          </a:xfrm>
          <a:prstGeom prst="rect">
            <a:avLst/>
          </a:prstGeom>
        </p:spPr>
        <p:txBody>
          <a:bodyPr vert="horz" lIns="0" tIns="37148" rIns="74295" bIns="37148" rtlCol="0" anchor="ctr">
            <a:normAutofit/>
          </a:bodyPr>
          <a:lstStyle>
            <a:lvl1pPr algn="l" defTabSz="74295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ja-JP" altLang="en-US" sz="1800" dirty="0">
                <a:latin typeface="Meiryo UI" panose="020B0604030504040204" pitchFamily="50" charset="-128"/>
                <a:ea typeface="Meiryo UI" panose="020B0604030504040204" pitchFamily="50" charset="-128"/>
              </a:rPr>
              <a:t>目次</a:t>
            </a:r>
          </a:p>
        </p:txBody>
      </p:sp>
      <p:sp>
        <p:nvSpPr>
          <p:cNvPr id="6" name="テキスト ボックス 5">
            <a:extLst>
              <a:ext uri="{FF2B5EF4-FFF2-40B4-BE49-F238E27FC236}">
                <a16:creationId xmlns:a16="http://schemas.microsoft.com/office/drawing/2014/main" id="{0EA8181D-4B16-469B-A9F8-D9D43A5F0264}"/>
              </a:ext>
            </a:extLst>
          </p:cNvPr>
          <p:cNvSpPr txBox="1"/>
          <p:nvPr/>
        </p:nvSpPr>
        <p:spPr>
          <a:xfrm>
            <a:off x="4991107" y="864317"/>
            <a:ext cx="3146697" cy="4893645"/>
          </a:xfrm>
          <a:prstGeom prst="rect">
            <a:avLst/>
          </a:prstGeom>
          <a:solidFill>
            <a:schemeClr val="bg1"/>
          </a:solidFill>
          <a:ln>
            <a:noFill/>
          </a:ln>
        </p:spPr>
        <p:txBody>
          <a:bodyPr wrap="square" rtlCol="0" anchor="t" anchorCtr="0">
            <a:noAutofit/>
          </a:bodyPr>
          <a:lstStyle/>
          <a:p>
            <a:r>
              <a:rPr lang="en-US" altLang="ja-JP" sz="1600" dirty="0">
                <a:latin typeface="Meiryo UI" panose="020B0604030504040204" pitchFamily="50" charset="-128"/>
                <a:ea typeface="Meiryo UI" panose="020B0604030504040204" pitchFamily="50" charset="-128"/>
              </a:rPr>
              <a:t>3.11 </a:t>
            </a:r>
            <a:r>
              <a:rPr lang="ja-JP" altLang="en-US" sz="1600" dirty="0">
                <a:latin typeface="Meiryo UI" panose="020B0604030504040204" pitchFamily="50" charset="-128"/>
                <a:ea typeface="Meiryo UI" panose="020B0604030504040204" pitchFamily="50" charset="-128"/>
              </a:rPr>
              <a:t>複製・編集・削除画面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3.12 </a:t>
            </a:r>
            <a:r>
              <a:rPr lang="ja-JP" altLang="en-US" sz="1600" dirty="0">
                <a:latin typeface="Meiryo UI" panose="020B0604030504040204" pitchFamily="50" charset="-128"/>
                <a:ea typeface="Meiryo UI" panose="020B0604030504040204" pitchFamily="50" charset="-128"/>
              </a:rPr>
              <a:t>インポート画面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3.13 </a:t>
            </a:r>
            <a:r>
              <a:rPr lang="ja-JP" altLang="en-US" sz="1600" dirty="0">
                <a:latin typeface="Meiryo UI" panose="020B0604030504040204" pitchFamily="50" charset="-128"/>
                <a:ea typeface="Meiryo UI" panose="020B0604030504040204" pitchFamily="50" charset="-128"/>
              </a:rPr>
              <a:t>エクスポート画面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3.14 </a:t>
            </a:r>
            <a:r>
              <a:rPr lang="ja-JP" altLang="en-US" sz="1600" dirty="0">
                <a:latin typeface="Meiryo UI" panose="020B0604030504040204" pitchFamily="50" charset="-128"/>
                <a:ea typeface="Meiryo UI" panose="020B0604030504040204" pitchFamily="50" charset="-128"/>
              </a:rPr>
              <a:t>一時保存ダイアログ</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3.15 </a:t>
            </a:r>
            <a:r>
              <a:rPr lang="ja-JP" altLang="en-US" sz="1600" dirty="0">
                <a:latin typeface="Meiryo UI" panose="020B0604030504040204" pitchFamily="50" charset="-128"/>
                <a:ea typeface="Meiryo UI" panose="020B0604030504040204" pitchFamily="50" charset="-128"/>
              </a:rPr>
              <a:t>データセット情報画面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3.16 </a:t>
            </a:r>
            <a:r>
              <a:rPr lang="ja-JP" altLang="en-US" sz="1600" dirty="0">
                <a:latin typeface="Meiryo UI" panose="020B0604030504040204" pitchFamily="50" charset="-128"/>
                <a:ea typeface="Meiryo UI" panose="020B0604030504040204" pitchFamily="50" charset="-128"/>
              </a:rPr>
              <a:t>データ概要情報画面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3.18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3.19 </a:t>
            </a:r>
            <a:r>
              <a:rPr lang="ja-JP" altLang="en-US" sz="1600" dirty="0">
                <a:latin typeface="Meiryo UI" panose="020B0604030504040204" pitchFamily="50" charset="-128"/>
                <a:ea typeface="Meiryo UI" panose="020B0604030504040204" pitchFamily="50" charset="-128"/>
              </a:rPr>
              <a:t>確認画面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3.20</a:t>
            </a:r>
            <a:r>
              <a:rPr lang="ja-JP" altLang="en-US" sz="1600" dirty="0">
                <a:latin typeface="Meiryo UI" panose="020B0604030504040204" pitchFamily="50" charset="-128"/>
                <a:ea typeface="Meiryo UI" panose="020B0604030504040204" pitchFamily="50" charset="-128"/>
              </a:rPr>
              <a:t> 完了画面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3.21 </a:t>
            </a:r>
            <a:r>
              <a:rPr lang="ja-JP" altLang="en-US" sz="1600" dirty="0">
                <a:latin typeface="Meiryo UI" panose="020B0604030504040204" pitchFamily="50" charset="-128"/>
                <a:ea typeface="Meiryo UI" panose="020B0604030504040204" pitchFamily="50" charset="-128"/>
              </a:rPr>
              <a:t>テンプレート編集</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3.22 </a:t>
            </a:r>
            <a:r>
              <a:rPr lang="ja-JP" altLang="en-US" sz="1600" dirty="0">
                <a:latin typeface="Meiryo UI" panose="020B0604030504040204" pitchFamily="50" charset="-128"/>
                <a:ea typeface="Meiryo UI" panose="020B0604030504040204" pitchFamily="50" charset="-128"/>
              </a:rPr>
              <a:t>テンプレート適用</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907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
            <a:extLst>
              <a:ext uri="{FF2B5EF4-FFF2-40B4-BE49-F238E27FC236}">
                <a16:creationId xmlns:a16="http://schemas.microsoft.com/office/drawing/2014/main" id="{2B5F2208-598F-48E1-AB2C-C5D22411E92A}"/>
              </a:ext>
            </a:extLst>
          </p:cNvPr>
          <p:cNvSpPr txBox="1">
            <a:spLocks/>
          </p:cNvSpPr>
          <p:nvPr/>
        </p:nvSpPr>
        <p:spPr>
          <a:xfrm>
            <a:off x="234001" y="125399"/>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3.6 </a:t>
            </a:r>
            <a:r>
              <a:rPr lang="ja-JP" altLang="en-US" sz="1600" dirty="0">
                <a:latin typeface="Meiryo UI" panose="020B0604030504040204" pitchFamily="50" charset="-128"/>
                <a:ea typeface="Meiryo UI" panose="020B0604030504040204" pitchFamily="50" charset="-128"/>
              </a:rPr>
              <a:t>ユーザ作成画面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3EB935AE-3751-BC79-8393-E31C16FD5A21}"/>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■ユーザを新規登録する場合のユーザ作成画面は以下の通りです。</a:t>
            </a:r>
          </a:p>
        </p:txBody>
      </p:sp>
      <p:pic>
        <p:nvPicPr>
          <p:cNvPr id="10" name="図 9">
            <a:extLst>
              <a:ext uri="{FF2B5EF4-FFF2-40B4-BE49-F238E27FC236}">
                <a16:creationId xmlns:a16="http://schemas.microsoft.com/office/drawing/2014/main" id="{46DC54CD-620E-FCFD-CB6F-F594CBA1C829}"/>
              </a:ext>
            </a:extLst>
          </p:cNvPr>
          <p:cNvPicPr>
            <a:picLocks noChangeAspect="1"/>
          </p:cNvPicPr>
          <p:nvPr/>
        </p:nvPicPr>
        <p:blipFill>
          <a:blip r:embed="rId2"/>
          <a:stretch>
            <a:fillRect/>
          </a:stretch>
        </p:blipFill>
        <p:spPr>
          <a:xfrm>
            <a:off x="220529" y="1188376"/>
            <a:ext cx="9464940" cy="5177184"/>
          </a:xfrm>
          <a:prstGeom prst="rect">
            <a:avLst/>
          </a:prstGeom>
        </p:spPr>
      </p:pic>
      <p:sp>
        <p:nvSpPr>
          <p:cNvPr id="4" name="吹き出し: 四角形 3">
            <a:extLst>
              <a:ext uri="{FF2B5EF4-FFF2-40B4-BE49-F238E27FC236}">
                <a16:creationId xmlns:a16="http://schemas.microsoft.com/office/drawing/2014/main" id="{A01DA4E1-863C-4519-A1FE-764FA1CFF1D1}"/>
              </a:ext>
            </a:extLst>
          </p:cNvPr>
          <p:cNvSpPr/>
          <p:nvPr/>
        </p:nvSpPr>
        <p:spPr>
          <a:xfrm>
            <a:off x="5058154" y="2408463"/>
            <a:ext cx="2926517" cy="490101"/>
          </a:xfrm>
          <a:prstGeom prst="wedgeRectCallout">
            <a:avLst>
              <a:gd name="adj1" fmla="val -60213"/>
              <a:gd name="adj2" fmla="val 2254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外部詳細カタログサイトの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外部横断カタログサイト情報を登録する場合は入力必須</a:t>
            </a:r>
          </a:p>
        </p:txBody>
      </p:sp>
      <p:sp>
        <p:nvSpPr>
          <p:cNvPr id="5" name="吹き出し: 四角形 4">
            <a:extLst>
              <a:ext uri="{FF2B5EF4-FFF2-40B4-BE49-F238E27FC236}">
                <a16:creationId xmlns:a16="http://schemas.microsoft.com/office/drawing/2014/main" id="{9C4DB955-85C4-1A01-748A-4F41B1BC61F1}"/>
              </a:ext>
            </a:extLst>
          </p:cNvPr>
          <p:cNvSpPr/>
          <p:nvPr/>
        </p:nvSpPr>
        <p:spPr>
          <a:xfrm>
            <a:off x="5058153" y="3207261"/>
            <a:ext cx="2926517" cy="490101"/>
          </a:xfrm>
          <a:prstGeom prst="wedgeRectCallout">
            <a:avLst>
              <a:gd name="adj1" fmla="val -60557"/>
              <a:gd name="adj2" fmla="val -1746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キー</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外部詳細カタログサイトのアプリキーを入力してください。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外部横断カタログサイト情報を登録する場合は入力必須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6" name="吹き出し: 四角形 5">
            <a:extLst>
              <a:ext uri="{FF2B5EF4-FFF2-40B4-BE49-F238E27FC236}">
                <a16:creationId xmlns:a16="http://schemas.microsoft.com/office/drawing/2014/main" id="{0CD24235-E35E-E405-7F2F-BAAD6C653B04}"/>
              </a:ext>
            </a:extLst>
          </p:cNvPr>
          <p:cNvSpPr/>
          <p:nvPr/>
        </p:nvSpPr>
        <p:spPr>
          <a:xfrm>
            <a:off x="4952999" y="3959437"/>
            <a:ext cx="2926517" cy="610080"/>
          </a:xfrm>
          <a:prstGeom prst="wedgeRectCallout">
            <a:avLst>
              <a:gd name="adj1" fmla="val -54747"/>
              <a:gd name="adj2" fmla="val -18049"/>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外部詳細カタログサイトのユーザ名を入力してください。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外部横断カタログサイト情報を登録する場合は入力必須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8DC6CFBA-4954-2010-7EFF-EC7AC873E736}"/>
              </a:ext>
            </a:extLst>
          </p:cNvPr>
          <p:cNvSpPr/>
          <p:nvPr/>
        </p:nvSpPr>
        <p:spPr>
          <a:xfrm>
            <a:off x="4500130" y="4903916"/>
            <a:ext cx="4042562" cy="870834"/>
          </a:xfrm>
          <a:prstGeom prst="wedgeRectCallout">
            <a:avLst>
              <a:gd name="adj1" fmla="val -61007"/>
              <a:gd name="adj2" fmla="val -2074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外部詳細カタログサイトユーザの外部認証の有無</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外部詳細カタログサイトユーザでのログイン時に外部認証サーバを使用して</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認証を行うか否を選択してください。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「外部認証を行う」を選択すると、認証方式を選択するプルダウンが表示されます。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外部詳細カタログサイト情報を登録する場合は入力必須</a:t>
            </a:r>
          </a:p>
          <a:p>
            <a:r>
              <a:rPr lang="ja-JP" altLang="en-US" sz="900" dirty="0">
                <a:solidFill>
                  <a:schemeClr val="tx1"/>
                </a:solidFill>
                <a:latin typeface="Meiryo UI" panose="020B0604030504040204" pitchFamily="50" charset="-128"/>
                <a:ea typeface="Meiryo UI" panose="020B0604030504040204" pitchFamily="50" charset="-128"/>
              </a:rPr>
              <a:t>（デフォルトは「外部認証を行わない」）</a:t>
            </a:r>
          </a:p>
        </p:txBody>
      </p:sp>
      <p:sp>
        <p:nvSpPr>
          <p:cNvPr id="8" name="吹き出し: 四角形 7">
            <a:extLst>
              <a:ext uri="{FF2B5EF4-FFF2-40B4-BE49-F238E27FC236}">
                <a16:creationId xmlns:a16="http://schemas.microsoft.com/office/drawing/2014/main" id="{82E95A55-BA25-65F5-293B-475FC261CA2E}"/>
              </a:ext>
            </a:extLst>
          </p:cNvPr>
          <p:cNvSpPr/>
          <p:nvPr/>
        </p:nvSpPr>
        <p:spPr>
          <a:xfrm>
            <a:off x="1473462" y="6166375"/>
            <a:ext cx="1585424" cy="334680"/>
          </a:xfrm>
          <a:prstGeom prst="wedgeRectCallout">
            <a:avLst>
              <a:gd name="adj1" fmla="val -64651"/>
              <a:gd name="adj2" fmla="val -4057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ユーザ一覧に戻るボタン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ユーザ管理画面へ遷移します。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27E24462-7E32-43E7-23CC-02DE151F3C6D}"/>
              </a:ext>
            </a:extLst>
          </p:cNvPr>
          <p:cNvSpPr/>
          <p:nvPr/>
        </p:nvSpPr>
        <p:spPr>
          <a:xfrm>
            <a:off x="7879516" y="6365560"/>
            <a:ext cx="1585424" cy="424515"/>
          </a:xfrm>
          <a:prstGeom prst="wedgeRectCallout">
            <a:avLst>
              <a:gd name="adj1" fmla="val 28471"/>
              <a:gd name="adj2" fmla="val -7445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入力した情報でユーザ情報を登録します。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8765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700B80C-788A-1580-C136-4304F8FC3E7D}"/>
              </a:ext>
            </a:extLst>
          </p:cNvPr>
          <p:cNvPicPr>
            <a:picLocks noChangeAspect="1"/>
          </p:cNvPicPr>
          <p:nvPr/>
        </p:nvPicPr>
        <p:blipFill>
          <a:blip r:embed="rId2"/>
          <a:stretch>
            <a:fillRect/>
          </a:stretch>
        </p:blipFill>
        <p:spPr>
          <a:xfrm>
            <a:off x="488874" y="1316765"/>
            <a:ext cx="9067501" cy="4885594"/>
          </a:xfrm>
          <a:prstGeom prst="rect">
            <a:avLst/>
          </a:prstGeom>
        </p:spPr>
      </p:pic>
      <p:sp>
        <p:nvSpPr>
          <p:cNvPr id="17" name="タイトル 1">
            <a:extLst>
              <a:ext uri="{FF2B5EF4-FFF2-40B4-BE49-F238E27FC236}">
                <a16:creationId xmlns:a16="http://schemas.microsoft.com/office/drawing/2014/main" id="{2B5F2208-598F-48E1-AB2C-C5D22411E92A}"/>
              </a:ext>
            </a:extLst>
          </p:cNvPr>
          <p:cNvSpPr txBox="1">
            <a:spLocks/>
          </p:cNvSpPr>
          <p:nvPr/>
        </p:nvSpPr>
        <p:spPr>
          <a:xfrm>
            <a:off x="234001" y="125399"/>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3.6 </a:t>
            </a:r>
            <a:r>
              <a:rPr lang="ja-JP" altLang="en-US" sz="1600" dirty="0">
                <a:latin typeface="Meiryo UI" panose="020B0604030504040204" pitchFamily="50" charset="-128"/>
                <a:ea typeface="Meiryo UI" panose="020B0604030504040204" pitchFamily="50" charset="-128"/>
              </a:rPr>
              <a:t>ユーザ作成画面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34CFCCD0-69D7-F54A-B78B-C37BA043E106}"/>
              </a:ext>
            </a:extLst>
          </p:cNvPr>
          <p:cNvSpPr/>
          <p:nvPr/>
        </p:nvSpPr>
        <p:spPr>
          <a:xfrm>
            <a:off x="7716077" y="6291934"/>
            <a:ext cx="1585424" cy="424515"/>
          </a:xfrm>
          <a:prstGeom prst="wedgeRectCallout">
            <a:avLst>
              <a:gd name="adj1" fmla="val 39886"/>
              <a:gd name="adj2" fmla="val -8791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編集ボタン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入力した情報でユーザ情報を更新します。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84B203C1-0B7D-1A64-FC8E-69AA495DFE94}"/>
              </a:ext>
            </a:extLst>
          </p:cNvPr>
          <p:cNvSpPr/>
          <p:nvPr/>
        </p:nvSpPr>
        <p:spPr>
          <a:xfrm>
            <a:off x="3775740" y="1942706"/>
            <a:ext cx="2493767" cy="403553"/>
          </a:xfrm>
          <a:prstGeom prst="wedgeRectCallout">
            <a:avLst>
              <a:gd name="adj1" fmla="val -64725"/>
              <a:gd name="adj2" fmla="val 18237"/>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ユーザ編集時、</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ユーザ名の変更はできません。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1D5EEC43-40DE-2687-A642-A219E79E4EFE}"/>
              </a:ext>
            </a:extLst>
          </p:cNvPr>
          <p:cNvSpPr/>
          <p:nvPr/>
        </p:nvSpPr>
        <p:spPr>
          <a:xfrm>
            <a:off x="6824662" y="1638300"/>
            <a:ext cx="2819400" cy="554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ユーザ編集について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各項目の入力規則はユーザ新規作成時と同様です。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ユーザパスワードはユーザ管理画面から変更します。</a:t>
            </a:r>
          </a:p>
        </p:txBody>
      </p:sp>
      <p:sp>
        <p:nvSpPr>
          <p:cNvPr id="19" name="テキスト ボックス 18">
            <a:extLst>
              <a:ext uri="{FF2B5EF4-FFF2-40B4-BE49-F238E27FC236}">
                <a16:creationId xmlns:a16="http://schemas.microsoft.com/office/drawing/2014/main" id="{8FAF937F-2443-1B5D-68AE-B3A24BA1953B}"/>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■ユーザを編集する場合のユーザ作成画面は以下の通りです。</a:t>
            </a:r>
          </a:p>
        </p:txBody>
      </p:sp>
      <p:sp>
        <p:nvSpPr>
          <p:cNvPr id="12" name="吹き出し: 四角形 11">
            <a:extLst>
              <a:ext uri="{FF2B5EF4-FFF2-40B4-BE49-F238E27FC236}">
                <a16:creationId xmlns:a16="http://schemas.microsoft.com/office/drawing/2014/main" id="{072AFD1D-389D-3AD0-4C72-DF9B740064F8}"/>
              </a:ext>
            </a:extLst>
          </p:cNvPr>
          <p:cNvSpPr/>
          <p:nvPr/>
        </p:nvSpPr>
        <p:spPr>
          <a:xfrm>
            <a:off x="4303161" y="2766442"/>
            <a:ext cx="2736654" cy="403553"/>
          </a:xfrm>
          <a:prstGeom prst="wedgeRectCallout">
            <a:avLst>
              <a:gd name="adj1" fmla="val -64725"/>
              <a:gd name="adj2" fmla="val 18237"/>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登録済みの</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8274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3.7 </a:t>
            </a:r>
            <a:r>
              <a:rPr lang="ja-JP" altLang="en-US" sz="1600" dirty="0">
                <a:latin typeface="Meiryo UI" panose="020B0604030504040204" pitchFamily="50" charset="-128"/>
                <a:ea typeface="Meiryo UI" panose="020B0604030504040204" pitchFamily="50" charset="-128"/>
              </a:rPr>
              <a:t>メニュー選択画面</a:t>
            </a:r>
          </a:p>
        </p:txBody>
      </p:sp>
      <p:pic>
        <p:nvPicPr>
          <p:cNvPr id="16" name="図 15">
            <a:extLst>
              <a:ext uri="{FF2B5EF4-FFF2-40B4-BE49-F238E27FC236}">
                <a16:creationId xmlns:a16="http://schemas.microsoft.com/office/drawing/2014/main" id="{FFDABDC5-C474-DEFC-DC8A-89E9DA24A522}"/>
              </a:ext>
            </a:extLst>
          </p:cNvPr>
          <p:cNvPicPr>
            <a:picLocks noChangeAspect="1"/>
          </p:cNvPicPr>
          <p:nvPr/>
        </p:nvPicPr>
        <p:blipFill>
          <a:blip r:embed="rId2"/>
          <a:stretch>
            <a:fillRect/>
          </a:stretch>
        </p:blipFill>
        <p:spPr>
          <a:xfrm>
            <a:off x="234000" y="869483"/>
            <a:ext cx="9348150" cy="5302937"/>
          </a:xfrm>
          <a:prstGeom prst="rect">
            <a:avLst/>
          </a:prstGeom>
          <a:ln>
            <a:solidFill>
              <a:schemeClr val="bg2"/>
            </a:solidFill>
          </a:ln>
        </p:spPr>
      </p:pic>
      <p:sp>
        <p:nvSpPr>
          <p:cNvPr id="3" name="正方形/長方形 2">
            <a:extLst>
              <a:ext uri="{FF2B5EF4-FFF2-40B4-BE49-F238E27FC236}">
                <a16:creationId xmlns:a16="http://schemas.microsoft.com/office/drawing/2014/main" id="{6AB13DC7-95E9-7EA5-B253-476585FDE7BE}"/>
              </a:ext>
            </a:extLst>
          </p:cNvPr>
          <p:cNvSpPr/>
          <p:nvPr/>
        </p:nvSpPr>
        <p:spPr>
          <a:xfrm>
            <a:off x="1767375" y="1952625"/>
            <a:ext cx="3000375" cy="695325"/>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メニュー選択画面</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提供者ユーザでログインした際に最初に表示される画面です。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ユーザに左のサイドバーにあるメニューから実行するアクションを選択するように促します。</a:t>
            </a:r>
          </a:p>
        </p:txBody>
      </p:sp>
    </p:spTree>
    <p:extLst>
      <p:ext uri="{BB962C8B-B14F-4D97-AF65-F5344CB8AC3E}">
        <p14:creationId xmlns:p14="http://schemas.microsoft.com/office/powerpoint/2010/main" val="386156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3.8 </a:t>
            </a:r>
            <a:r>
              <a:rPr lang="ja-JP" altLang="en-US" sz="1600" dirty="0">
                <a:latin typeface="Meiryo UI" panose="020B0604030504040204" pitchFamily="50" charset="-128"/>
                <a:ea typeface="Meiryo UI" panose="020B0604030504040204" pitchFamily="50" charset="-128"/>
              </a:rPr>
              <a:t>メニュー</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DBEF7517-B6A6-367B-3F02-1E67B60DC634}"/>
              </a:ext>
            </a:extLst>
          </p:cNvPr>
          <p:cNvPicPr>
            <a:picLocks noChangeAspect="1"/>
          </p:cNvPicPr>
          <p:nvPr/>
        </p:nvPicPr>
        <p:blipFill>
          <a:blip r:embed="rId2"/>
          <a:stretch>
            <a:fillRect/>
          </a:stretch>
        </p:blipFill>
        <p:spPr>
          <a:xfrm>
            <a:off x="814268" y="1348976"/>
            <a:ext cx="1362938" cy="5356623"/>
          </a:xfrm>
          <a:prstGeom prst="rect">
            <a:avLst/>
          </a:prstGeom>
          <a:ln>
            <a:solidFill>
              <a:schemeClr val="accent3"/>
            </a:solidFill>
          </a:ln>
        </p:spPr>
      </p:pic>
      <p:sp>
        <p:nvSpPr>
          <p:cNvPr id="15" name="テキスト ボックス 14">
            <a:extLst>
              <a:ext uri="{FF2B5EF4-FFF2-40B4-BE49-F238E27FC236}">
                <a16:creationId xmlns:a16="http://schemas.microsoft.com/office/drawing/2014/main" id="{449C3D91-652B-D16E-EF14-46F471BBA3BF}"/>
              </a:ext>
            </a:extLst>
          </p:cNvPr>
          <p:cNvSpPr txBox="1"/>
          <p:nvPr/>
        </p:nvSpPr>
        <p:spPr>
          <a:xfrm>
            <a:off x="459451" y="948866"/>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運用管理者ユーザで</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ログインした場合</a:t>
            </a:r>
          </a:p>
        </p:txBody>
      </p:sp>
      <p:sp>
        <p:nvSpPr>
          <p:cNvPr id="14" name="フレーム 13">
            <a:extLst>
              <a:ext uri="{FF2B5EF4-FFF2-40B4-BE49-F238E27FC236}">
                <a16:creationId xmlns:a16="http://schemas.microsoft.com/office/drawing/2014/main" id="{4DE0C865-D5E0-D2A9-E9F1-51497B098132}"/>
              </a:ext>
            </a:extLst>
          </p:cNvPr>
          <p:cNvSpPr/>
          <p:nvPr/>
        </p:nvSpPr>
        <p:spPr>
          <a:xfrm>
            <a:off x="792297" y="1566994"/>
            <a:ext cx="1384910" cy="633282"/>
          </a:xfrm>
          <a:prstGeom prst="frame">
            <a:avLst>
              <a:gd name="adj1" fmla="val 47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吹き出し: 四角形 17">
            <a:extLst>
              <a:ext uri="{FF2B5EF4-FFF2-40B4-BE49-F238E27FC236}">
                <a16:creationId xmlns:a16="http://schemas.microsoft.com/office/drawing/2014/main" id="{E99DBD39-CC72-D42D-4F52-B9E1E4BF9DCA}"/>
              </a:ext>
            </a:extLst>
          </p:cNvPr>
          <p:cNvSpPr/>
          <p:nvPr/>
        </p:nvSpPr>
        <p:spPr>
          <a:xfrm>
            <a:off x="2485786" y="1700542"/>
            <a:ext cx="1279152" cy="432000"/>
          </a:xfrm>
          <a:prstGeom prst="wedgeRectCallout">
            <a:avLst>
              <a:gd name="adj1" fmla="val -70836"/>
              <a:gd name="adj2" fmla="val 655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管理＞ユーザ管理が</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5EC1ECF6-263D-6701-0E95-4CD34812DA88}"/>
              </a:ext>
            </a:extLst>
          </p:cNvPr>
          <p:cNvPicPr>
            <a:picLocks noChangeAspect="1"/>
          </p:cNvPicPr>
          <p:nvPr/>
        </p:nvPicPr>
        <p:blipFill>
          <a:blip r:embed="rId3"/>
          <a:stretch>
            <a:fillRect/>
          </a:stretch>
        </p:blipFill>
        <p:spPr>
          <a:xfrm>
            <a:off x="4132677" y="1348976"/>
            <a:ext cx="1362938" cy="5356623"/>
          </a:xfrm>
          <a:prstGeom prst="rect">
            <a:avLst/>
          </a:prstGeom>
          <a:ln>
            <a:solidFill>
              <a:schemeClr val="accent3"/>
            </a:solidFill>
          </a:ln>
        </p:spPr>
      </p:pic>
      <p:sp>
        <p:nvSpPr>
          <p:cNvPr id="20" name="テキスト ボックス 19">
            <a:extLst>
              <a:ext uri="{FF2B5EF4-FFF2-40B4-BE49-F238E27FC236}">
                <a16:creationId xmlns:a16="http://schemas.microsoft.com/office/drawing/2014/main" id="{4F18D9A7-E210-E0DA-1653-8FD152FBABA9}"/>
              </a:ext>
            </a:extLst>
          </p:cNvPr>
          <p:cNvSpPr txBox="1"/>
          <p:nvPr/>
        </p:nvSpPr>
        <p:spPr>
          <a:xfrm>
            <a:off x="3764938" y="948866"/>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提供者ユーザで</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ログインした場合</a:t>
            </a:r>
          </a:p>
        </p:txBody>
      </p:sp>
      <p:sp>
        <p:nvSpPr>
          <p:cNvPr id="21" name="吹き出し: 四角形 20">
            <a:extLst>
              <a:ext uri="{FF2B5EF4-FFF2-40B4-BE49-F238E27FC236}">
                <a16:creationId xmlns:a16="http://schemas.microsoft.com/office/drawing/2014/main" id="{FB67C343-A6D0-C71B-15C1-E6219ABF5C64}"/>
              </a:ext>
            </a:extLst>
          </p:cNvPr>
          <p:cNvSpPr/>
          <p:nvPr/>
        </p:nvSpPr>
        <p:spPr>
          <a:xfrm>
            <a:off x="5837510" y="1363593"/>
            <a:ext cx="1362938" cy="432000"/>
          </a:xfrm>
          <a:prstGeom prst="wedgeRectCallout">
            <a:avLst>
              <a:gd name="adj1" fmla="val -70836"/>
              <a:gd name="adj2" fmla="val 655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管理＞ユーザ管理が</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6C8D760-3FCB-951C-7DE1-A40276A38A3B}"/>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■ログインユーザごとのメニューは以下の通りです。</a:t>
            </a:r>
          </a:p>
        </p:txBody>
      </p:sp>
    </p:spTree>
    <p:extLst>
      <p:ext uri="{BB962C8B-B14F-4D97-AF65-F5344CB8AC3E}">
        <p14:creationId xmlns:p14="http://schemas.microsoft.com/office/powerpoint/2010/main" val="503178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3.8 </a:t>
            </a:r>
            <a:r>
              <a:rPr lang="ja-JP" altLang="en-US" sz="1600" dirty="0">
                <a:latin typeface="Meiryo UI" panose="020B0604030504040204" pitchFamily="50" charset="-128"/>
                <a:ea typeface="Meiryo UI" panose="020B0604030504040204" pitchFamily="50" charset="-128"/>
              </a:rPr>
              <a:t>メニュー</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49C3D91-652B-D16E-EF14-46F471BBA3BF}"/>
              </a:ext>
            </a:extLst>
          </p:cNvPr>
          <p:cNvSpPr txBox="1"/>
          <p:nvPr/>
        </p:nvSpPr>
        <p:spPr>
          <a:xfrm>
            <a:off x="3470207" y="986965"/>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r>
              <a:rPr lang="ja-JP" altLang="en-US" sz="1000" b="1" dirty="0">
                <a:latin typeface="Meiryo UI" panose="020B0604030504040204" pitchFamily="50" charset="-128"/>
                <a:ea typeface="Meiryo UI" panose="020B0604030504040204" pitchFamily="50" charset="-128"/>
              </a:rPr>
              <a:t>にのみ</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ログインした場合</a:t>
            </a:r>
          </a:p>
        </p:txBody>
      </p:sp>
      <p:sp>
        <p:nvSpPr>
          <p:cNvPr id="17" name="テキスト ボックス 16">
            <a:extLst>
              <a:ext uri="{FF2B5EF4-FFF2-40B4-BE49-F238E27FC236}">
                <a16:creationId xmlns:a16="http://schemas.microsoft.com/office/drawing/2014/main" id="{264A6CED-6D7A-46B8-B75D-733047B5286E}"/>
              </a:ext>
            </a:extLst>
          </p:cNvPr>
          <p:cNvSpPr txBox="1"/>
          <p:nvPr/>
        </p:nvSpPr>
        <p:spPr>
          <a:xfrm>
            <a:off x="250213" y="986966"/>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横断検索用</a:t>
            </a:r>
            <a:r>
              <a:rPr lang="en-US" altLang="ja-JP" sz="1000" b="1" dirty="0">
                <a:latin typeface="Meiryo UI" panose="020B0604030504040204" pitchFamily="50" charset="-128"/>
                <a:ea typeface="Meiryo UI" panose="020B0604030504040204" pitchFamily="50" charset="-128"/>
              </a:rPr>
              <a:t>CKAN</a:t>
            </a:r>
            <a:r>
              <a:rPr lang="ja-JP" altLang="en-US" sz="1000" b="1" dirty="0">
                <a:latin typeface="Meiryo UI" panose="020B0604030504040204" pitchFamily="50" charset="-128"/>
                <a:ea typeface="Meiryo UI" panose="020B0604030504040204" pitchFamily="50" charset="-128"/>
              </a:rPr>
              <a:t>にのみ</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ログインした場合</a:t>
            </a:r>
          </a:p>
        </p:txBody>
      </p:sp>
      <p:pic>
        <p:nvPicPr>
          <p:cNvPr id="4" name="図 3">
            <a:extLst>
              <a:ext uri="{FF2B5EF4-FFF2-40B4-BE49-F238E27FC236}">
                <a16:creationId xmlns:a16="http://schemas.microsoft.com/office/drawing/2014/main" id="{AFF693E0-E744-6F2C-AD81-D5B49B25A7D8}"/>
              </a:ext>
            </a:extLst>
          </p:cNvPr>
          <p:cNvPicPr>
            <a:picLocks noChangeAspect="1"/>
          </p:cNvPicPr>
          <p:nvPr/>
        </p:nvPicPr>
        <p:blipFill>
          <a:blip r:embed="rId2"/>
          <a:stretch>
            <a:fillRect/>
          </a:stretch>
        </p:blipFill>
        <p:spPr>
          <a:xfrm>
            <a:off x="617952" y="1387075"/>
            <a:ext cx="1362938" cy="5356624"/>
          </a:xfrm>
          <a:prstGeom prst="rect">
            <a:avLst/>
          </a:prstGeom>
          <a:ln>
            <a:solidFill>
              <a:schemeClr val="accent3"/>
            </a:solidFill>
          </a:ln>
        </p:spPr>
      </p:pic>
      <p:pic>
        <p:nvPicPr>
          <p:cNvPr id="6" name="図 5">
            <a:extLst>
              <a:ext uri="{FF2B5EF4-FFF2-40B4-BE49-F238E27FC236}">
                <a16:creationId xmlns:a16="http://schemas.microsoft.com/office/drawing/2014/main" id="{D307BE75-0ADF-E3EE-7730-FB8F276B1C5A}"/>
              </a:ext>
            </a:extLst>
          </p:cNvPr>
          <p:cNvPicPr>
            <a:picLocks noChangeAspect="1"/>
          </p:cNvPicPr>
          <p:nvPr/>
        </p:nvPicPr>
        <p:blipFill>
          <a:blip r:embed="rId3"/>
          <a:stretch>
            <a:fillRect/>
          </a:stretch>
        </p:blipFill>
        <p:spPr>
          <a:xfrm>
            <a:off x="3897339" y="1387075"/>
            <a:ext cx="1362938" cy="5356624"/>
          </a:xfrm>
          <a:prstGeom prst="rect">
            <a:avLst/>
          </a:prstGeom>
          <a:ln>
            <a:solidFill>
              <a:schemeClr val="accent3"/>
            </a:solidFill>
          </a:ln>
        </p:spPr>
      </p:pic>
      <p:pic>
        <p:nvPicPr>
          <p:cNvPr id="16" name="図 15">
            <a:extLst>
              <a:ext uri="{FF2B5EF4-FFF2-40B4-BE49-F238E27FC236}">
                <a16:creationId xmlns:a16="http://schemas.microsoft.com/office/drawing/2014/main" id="{443CA727-8C6D-1EE4-CCC4-83B578480DED}"/>
              </a:ext>
            </a:extLst>
          </p:cNvPr>
          <p:cNvPicPr>
            <a:picLocks noChangeAspect="1"/>
          </p:cNvPicPr>
          <p:nvPr/>
        </p:nvPicPr>
        <p:blipFill>
          <a:blip r:embed="rId4"/>
          <a:stretch>
            <a:fillRect/>
          </a:stretch>
        </p:blipFill>
        <p:spPr>
          <a:xfrm>
            <a:off x="7073737" y="1387076"/>
            <a:ext cx="1362938" cy="5356623"/>
          </a:xfrm>
          <a:prstGeom prst="rect">
            <a:avLst/>
          </a:prstGeom>
          <a:ln>
            <a:solidFill>
              <a:schemeClr val="accent3"/>
            </a:solidFill>
          </a:ln>
        </p:spPr>
      </p:pic>
      <p:sp>
        <p:nvSpPr>
          <p:cNvPr id="19" name="テキスト ボックス 18">
            <a:extLst>
              <a:ext uri="{FF2B5EF4-FFF2-40B4-BE49-F238E27FC236}">
                <a16:creationId xmlns:a16="http://schemas.microsoft.com/office/drawing/2014/main" id="{36DCE245-A0E4-A091-F084-FC099B22DB96}"/>
              </a:ext>
            </a:extLst>
          </p:cNvPr>
          <p:cNvSpPr txBox="1"/>
          <p:nvPr/>
        </p:nvSpPr>
        <p:spPr>
          <a:xfrm>
            <a:off x="6751598" y="986965"/>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横断検索用</a:t>
            </a:r>
            <a:r>
              <a:rPr lang="en-US" altLang="ja-JP" sz="1000" b="1" dirty="0">
                <a:latin typeface="Meiryo UI" panose="020B0604030504040204" pitchFamily="50" charset="-128"/>
                <a:ea typeface="Meiryo UI" panose="020B0604030504040204" pitchFamily="50" charset="-128"/>
              </a:rPr>
              <a:t>CKAN</a:t>
            </a:r>
            <a:r>
              <a:rPr lang="ja-JP" altLang="en-US" sz="1000" b="1" dirty="0">
                <a:latin typeface="Meiryo UI" panose="020B0604030504040204" pitchFamily="50" charset="-128"/>
                <a:ea typeface="Meiryo UI" panose="020B0604030504040204" pitchFamily="50" charset="-128"/>
              </a:rPr>
              <a:t>と詳細検索用</a:t>
            </a:r>
            <a:r>
              <a:rPr lang="en-US" altLang="ja-JP" sz="1000" b="1" dirty="0">
                <a:latin typeface="Meiryo UI" panose="020B0604030504040204" pitchFamily="50" charset="-128"/>
                <a:ea typeface="Meiryo UI" panose="020B0604030504040204" pitchFamily="50" charset="-128"/>
              </a:rPr>
              <a:t>CKAN</a:t>
            </a:r>
            <a:r>
              <a:rPr lang="ja-JP" altLang="en-US" sz="1000" b="1" dirty="0">
                <a:latin typeface="Meiryo UI" panose="020B0604030504040204" pitchFamily="50" charset="-128"/>
                <a:ea typeface="Meiryo UI" panose="020B0604030504040204" pitchFamily="50" charset="-128"/>
              </a:rPr>
              <a:t>にログインした場合</a:t>
            </a:r>
          </a:p>
        </p:txBody>
      </p:sp>
      <p:sp>
        <p:nvSpPr>
          <p:cNvPr id="20" name="フレーム 19">
            <a:extLst>
              <a:ext uri="{FF2B5EF4-FFF2-40B4-BE49-F238E27FC236}">
                <a16:creationId xmlns:a16="http://schemas.microsoft.com/office/drawing/2014/main" id="{C4394872-E47F-4026-2CB4-F78014252F48}"/>
              </a:ext>
            </a:extLst>
          </p:cNvPr>
          <p:cNvSpPr/>
          <p:nvPr/>
        </p:nvSpPr>
        <p:spPr>
          <a:xfrm>
            <a:off x="617952" y="2851549"/>
            <a:ext cx="1362938" cy="400110"/>
          </a:xfrm>
          <a:prstGeom prst="frame">
            <a:avLst>
              <a:gd name="adj1" fmla="val 47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フレーム 20">
            <a:extLst>
              <a:ext uri="{FF2B5EF4-FFF2-40B4-BE49-F238E27FC236}">
                <a16:creationId xmlns:a16="http://schemas.microsoft.com/office/drawing/2014/main" id="{947AFE44-7F9A-ACEE-9958-A5FD42249EC3}"/>
              </a:ext>
            </a:extLst>
          </p:cNvPr>
          <p:cNvSpPr/>
          <p:nvPr/>
        </p:nvSpPr>
        <p:spPr>
          <a:xfrm>
            <a:off x="3897339" y="2847095"/>
            <a:ext cx="1362938" cy="400110"/>
          </a:xfrm>
          <a:prstGeom prst="frame">
            <a:avLst>
              <a:gd name="adj1" fmla="val 47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フレーム 21">
            <a:extLst>
              <a:ext uri="{FF2B5EF4-FFF2-40B4-BE49-F238E27FC236}">
                <a16:creationId xmlns:a16="http://schemas.microsoft.com/office/drawing/2014/main" id="{4EBA9BC9-7A71-FDFC-6C74-D91FCB85F195}"/>
              </a:ext>
            </a:extLst>
          </p:cNvPr>
          <p:cNvSpPr/>
          <p:nvPr/>
        </p:nvSpPr>
        <p:spPr>
          <a:xfrm>
            <a:off x="7073737" y="2847095"/>
            <a:ext cx="1362938" cy="648580"/>
          </a:xfrm>
          <a:prstGeom prst="frame">
            <a:avLst>
              <a:gd name="adj1" fmla="val 32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吹き出し: 四角形 22">
            <a:extLst>
              <a:ext uri="{FF2B5EF4-FFF2-40B4-BE49-F238E27FC236}">
                <a16:creationId xmlns:a16="http://schemas.microsoft.com/office/drawing/2014/main" id="{A375C838-3B3C-FFF4-2547-CDBD8FBF4B32}"/>
              </a:ext>
            </a:extLst>
          </p:cNvPr>
          <p:cNvSpPr/>
          <p:nvPr/>
        </p:nvSpPr>
        <p:spPr>
          <a:xfrm>
            <a:off x="2266762" y="2597949"/>
            <a:ext cx="1458353" cy="432000"/>
          </a:xfrm>
          <a:prstGeom prst="wedgeRectCallout">
            <a:avLst>
              <a:gd name="adj1" fmla="val -70129"/>
              <a:gd name="adj2" fmla="val 3521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新規登録＞横断検索カタログ作成のみが表示されます。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B5EE232E-8D72-1973-9EF2-817875D951AC}"/>
              </a:ext>
            </a:extLst>
          </p:cNvPr>
          <p:cNvSpPr/>
          <p:nvPr/>
        </p:nvSpPr>
        <p:spPr>
          <a:xfrm>
            <a:off x="2348629" y="3432075"/>
            <a:ext cx="1458353" cy="432000"/>
          </a:xfrm>
          <a:prstGeom prst="wedgeRectCallout">
            <a:avLst>
              <a:gd name="adj1" fmla="val 54932"/>
              <a:gd name="adj2" fmla="val -94869"/>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新規登録＞詳細検索カタログ作成のみが表示されます。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5" name="吹き出し: 四角形 24">
            <a:extLst>
              <a:ext uri="{FF2B5EF4-FFF2-40B4-BE49-F238E27FC236}">
                <a16:creationId xmlns:a16="http://schemas.microsoft.com/office/drawing/2014/main" id="{34E49CCC-67C0-6E5E-F839-228192B3585D}"/>
              </a:ext>
            </a:extLst>
          </p:cNvPr>
          <p:cNvSpPr/>
          <p:nvPr/>
        </p:nvSpPr>
        <p:spPr>
          <a:xfrm>
            <a:off x="5376478" y="2594813"/>
            <a:ext cx="1458353" cy="748461"/>
          </a:xfrm>
          <a:prstGeom prst="wedgeRectCallout">
            <a:avLst>
              <a:gd name="adj1" fmla="val 61463"/>
              <a:gd name="adj2" fmla="val 5038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新規登録＞横断検索カタログ作成、詳細検索カタログ作成、横断・詳細検索カタログ作成が表示されます。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CA6727BA-A288-6776-AE93-0D50B63E35C1}"/>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■ログイン</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ごとのメニューは以下の通りです。</a:t>
            </a:r>
          </a:p>
        </p:txBody>
      </p:sp>
    </p:spTree>
    <p:extLst>
      <p:ext uri="{BB962C8B-B14F-4D97-AF65-F5344CB8AC3E}">
        <p14:creationId xmlns:p14="http://schemas.microsoft.com/office/powerpoint/2010/main" val="173224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822CBB4-15D3-63E3-C3AA-09FFBCA8D731}"/>
              </a:ext>
            </a:extLst>
          </p:cNvPr>
          <p:cNvPicPr>
            <a:picLocks noChangeAspect="1"/>
          </p:cNvPicPr>
          <p:nvPr/>
        </p:nvPicPr>
        <p:blipFill>
          <a:blip r:embed="rId2"/>
          <a:stretch>
            <a:fillRect/>
          </a:stretch>
        </p:blipFill>
        <p:spPr>
          <a:xfrm>
            <a:off x="117000" y="966509"/>
            <a:ext cx="9672000" cy="522288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3.9 </a:t>
            </a:r>
            <a:r>
              <a:rPr lang="ja-JP" altLang="en-US" sz="1600" dirty="0">
                <a:latin typeface="Meiryo UI" panose="020B0604030504040204" pitchFamily="50" charset="-128"/>
                <a:ea typeface="Meiryo UI" panose="020B0604030504040204" pitchFamily="50" charset="-128"/>
              </a:rPr>
              <a:t>カタログ作成画面におけるメニュー押下時のダイアログ</a:t>
            </a:r>
          </a:p>
        </p:txBody>
      </p:sp>
      <p:sp>
        <p:nvSpPr>
          <p:cNvPr id="9" name="吹き出し: 四角形 8">
            <a:extLst>
              <a:ext uri="{FF2B5EF4-FFF2-40B4-BE49-F238E27FC236}">
                <a16:creationId xmlns:a16="http://schemas.microsoft.com/office/drawing/2014/main" id="{589959D0-DDBB-70AF-7FC5-092043227178}"/>
              </a:ext>
            </a:extLst>
          </p:cNvPr>
          <p:cNvSpPr/>
          <p:nvPr/>
        </p:nvSpPr>
        <p:spPr>
          <a:xfrm>
            <a:off x="2945008" y="2250086"/>
            <a:ext cx="3061800" cy="695325"/>
          </a:xfrm>
          <a:prstGeom prst="wedgeRectCallout">
            <a:avLst>
              <a:gd name="adj1" fmla="val -3719"/>
              <a:gd name="adj2" fmla="val 89962"/>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カタログ作成画面におけるメニュー押下時のダイアログについて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カタログ作成、カタログ編集、テンプレート編集時にメニューでアクションを選択すると、入力中の情報が保存されない旨の確認ダイアログが表示されます。</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89575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704B002-4050-5640-00A1-9586409CD7B0}"/>
              </a:ext>
            </a:extLst>
          </p:cNvPr>
          <p:cNvPicPr>
            <a:picLocks noChangeAspect="1"/>
          </p:cNvPicPr>
          <p:nvPr/>
        </p:nvPicPr>
        <p:blipFill>
          <a:blip r:embed="rId2"/>
          <a:stretch>
            <a:fillRect/>
          </a:stretch>
        </p:blipFill>
        <p:spPr>
          <a:xfrm>
            <a:off x="291233" y="1063874"/>
            <a:ext cx="9302476" cy="5094877"/>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62705" y="167616"/>
            <a:ext cx="9067500" cy="351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3.10 </a:t>
            </a:r>
            <a:r>
              <a:rPr lang="ja-JP" altLang="en-US" sz="1600" dirty="0">
                <a:latin typeface="Meiryo UI" panose="020B0604030504040204" pitchFamily="50" charset="-128"/>
                <a:ea typeface="Meiryo UI" panose="020B0604030504040204" pitchFamily="50" charset="-128"/>
              </a:rPr>
              <a:t>登録再開画面</a:t>
            </a:r>
            <a:endParaRPr lang="ja-JP" altLang="en-US" sz="1600" dirty="0"/>
          </a:p>
        </p:txBody>
      </p:sp>
      <p:sp>
        <p:nvSpPr>
          <p:cNvPr id="22" name="吹き出し: 四角形 21">
            <a:extLst>
              <a:ext uri="{FF2B5EF4-FFF2-40B4-BE49-F238E27FC236}">
                <a16:creationId xmlns:a16="http://schemas.microsoft.com/office/drawing/2014/main" id="{00C7C351-4E4F-7F61-6CCF-C3832E04B760}"/>
              </a:ext>
            </a:extLst>
          </p:cNvPr>
          <p:cNvSpPr/>
          <p:nvPr/>
        </p:nvSpPr>
        <p:spPr>
          <a:xfrm>
            <a:off x="1743087" y="1534275"/>
            <a:ext cx="4081107" cy="812052"/>
          </a:xfrm>
          <a:prstGeom prst="wedgeRectCallout">
            <a:avLst>
              <a:gd name="adj1" fmla="val 32279"/>
              <a:gd name="adj2" fmla="val 150459"/>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登録先</a:t>
            </a:r>
            <a:r>
              <a:rPr kumimoji="1" lang="en-US" altLang="ja-JP" sz="900" dirty="0">
                <a:solidFill>
                  <a:schemeClr val="tx1"/>
                </a:solidFill>
                <a:latin typeface="Meiryo UI" panose="020B0604030504040204" pitchFamily="50" charset="-128"/>
                <a:ea typeface="Meiryo UI" panose="020B0604030504040204" pitchFamily="50" charset="-128"/>
              </a:rPr>
              <a:t>CKAN]</a:t>
            </a:r>
          </a:p>
          <a:p>
            <a:r>
              <a:rPr kumimoji="1" lang="ja-JP" altLang="en-US" sz="900" dirty="0">
                <a:solidFill>
                  <a:schemeClr val="tx1"/>
                </a:solidFill>
                <a:latin typeface="Meiryo UI" panose="020B0604030504040204" pitchFamily="50" charset="-128"/>
                <a:ea typeface="Meiryo UI" panose="020B0604030504040204" pitchFamily="50" charset="-128"/>
              </a:rPr>
              <a:t>一時保存したカタログの登録先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情報が表示されます。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横断検索用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：横断検索カタログ作成時に一時保存したデータ</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：詳細検索カタログ作成時に一時保存したデータ</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横断・詳細検索用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：横断・詳細検索</a:t>
            </a:r>
            <a:r>
              <a:rPr kumimoji="1" lang="ja-JP" altLang="en-US" sz="900">
                <a:solidFill>
                  <a:schemeClr val="tx1"/>
                </a:solidFill>
                <a:latin typeface="Meiryo UI" panose="020B0604030504040204" pitchFamily="50" charset="-128"/>
                <a:ea typeface="Meiryo UI" panose="020B0604030504040204" pitchFamily="50" charset="-128"/>
              </a:rPr>
              <a:t>カタログ作成時</a:t>
            </a:r>
            <a:r>
              <a:rPr kumimoji="1" lang="ja-JP" altLang="en-US" sz="900" dirty="0">
                <a:solidFill>
                  <a:schemeClr val="tx1"/>
                </a:solidFill>
                <a:latin typeface="Meiryo UI" panose="020B0604030504040204" pitchFamily="50" charset="-128"/>
                <a:ea typeface="Meiryo UI" panose="020B0604030504040204" pitchFamily="50" charset="-128"/>
              </a:rPr>
              <a:t>に一時保存したデータ</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82768F4B-0F0F-FB49-266D-8F22DC1EC67D}"/>
              </a:ext>
            </a:extLst>
          </p:cNvPr>
          <p:cNvSpPr/>
          <p:nvPr/>
        </p:nvSpPr>
        <p:spPr>
          <a:xfrm>
            <a:off x="5183213" y="2700680"/>
            <a:ext cx="2219324" cy="339352"/>
          </a:xfrm>
          <a:prstGeom prst="wedgeRectCallout">
            <a:avLst>
              <a:gd name="adj1" fmla="val 7091"/>
              <a:gd name="adj2" fmla="val 128201"/>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保存日</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カタログを一時保存した日時が表示されます。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endParaRPr kumimoji="1" lang="en-US" altLang="ja-JP" sz="900" dirty="0">
              <a:solidFill>
                <a:schemeClr val="tx1"/>
              </a:solidFill>
              <a:latin typeface="Meiryo UI" panose="020B0604030504040204" pitchFamily="50" charset="-128"/>
              <a:ea typeface="Meiryo UI" panose="020B0604030504040204" pitchFamily="50" charset="-128"/>
            </a:endParaRP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2A40F167-F940-3AFB-6C52-FC5B687DB7CA}"/>
              </a:ext>
            </a:extLst>
          </p:cNvPr>
          <p:cNvSpPr/>
          <p:nvPr/>
        </p:nvSpPr>
        <p:spPr>
          <a:xfrm>
            <a:off x="6167718" y="5107874"/>
            <a:ext cx="3411287" cy="1505871"/>
          </a:xfrm>
          <a:prstGeom prst="wedgeRectCallout">
            <a:avLst>
              <a:gd name="adj1" fmla="val 22025"/>
              <a:gd name="adj2" fmla="val -97553"/>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確認ダイアログの削除簿ボタンを押下すると同行の一時保存データが削除されます。</a:t>
            </a:r>
          </a:p>
        </p:txBody>
      </p:sp>
      <p:sp>
        <p:nvSpPr>
          <p:cNvPr id="25" name="吹き出し: 四角形 24">
            <a:extLst>
              <a:ext uri="{FF2B5EF4-FFF2-40B4-BE49-F238E27FC236}">
                <a16:creationId xmlns:a16="http://schemas.microsoft.com/office/drawing/2014/main" id="{605EB779-7167-302B-EF38-7690F1F0DF6E}"/>
              </a:ext>
            </a:extLst>
          </p:cNvPr>
          <p:cNvSpPr/>
          <p:nvPr/>
        </p:nvSpPr>
        <p:spPr>
          <a:xfrm>
            <a:off x="5040774" y="4461771"/>
            <a:ext cx="2253887" cy="552134"/>
          </a:xfrm>
          <a:prstGeom prst="wedgeRectCallout">
            <a:avLst>
              <a:gd name="adj1" fmla="val 42879"/>
              <a:gd name="adj2" fmla="val -77244"/>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再開ボタン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押下すると同行の一時保存データをカタログ作成画面に反映してデータセット情報画面に遷移します。</a:t>
            </a:r>
          </a:p>
        </p:txBody>
      </p:sp>
      <p:sp>
        <p:nvSpPr>
          <p:cNvPr id="26" name="吹き出し: 四角形 25">
            <a:extLst>
              <a:ext uri="{FF2B5EF4-FFF2-40B4-BE49-F238E27FC236}">
                <a16:creationId xmlns:a16="http://schemas.microsoft.com/office/drawing/2014/main" id="{C19C033C-86D2-F645-7D6C-ADEC454FBCCA}"/>
              </a:ext>
            </a:extLst>
          </p:cNvPr>
          <p:cNvSpPr/>
          <p:nvPr/>
        </p:nvSpPr>
        <p:spPr>
          <a:xfrm>
            <a:off x="5970495" y="699248"/>
            <a:ext cx="3523954" cy="1636806"/>
          </a:xfrm>
          <a:prstGeom prst="wedgeRectCallout">
            <a:avLst>
              <a:gd name="adj1" fmla="val 5576"/>
              <a:gd name="adj2" fmla="val 74166"/>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一括削除ボタン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ダイアログの削除ボタンを押下すると一時保存データ一覧でチェックボックスにチェックをつけた一時保存データを一括で削除します。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p:txBody>
      </p:sp>
      <p:pic>
        <p:nvPicPr>
          <p:cNvPr id="4" name="図 3">
            <a:extLst>
              <a:ext uri="{FF2B5EF4-FFF2-40B4-BE49-F238E27FC236}">
                <a16:creationId xmlns:a16="http://schemas.microsoft.com/office/drawing/2014/main" id="{6E0212EF-D356-F7BE-1726-E461D3915269}"/>
              </a:ext>
            </a:extLst>
          </p:cNvPr>
          <p:cNvPicPr>
            <a:picLocks noChangeAspect="1"/>
          </p:cNvPicPr>
          <p:nvPr/>
        </p:nvPicPr>
        <p:blipFill>
          <a:blip r:embed="rId3"/>
          <a:stretch>
            <a:fillRect/>
          </a:stretch>
        </p:blipFill>
        <p:spPr>
          <a:xfrm>
            <a:off x="6292875" y="5745665"/>
            <a:ext cx="3169676" cy="824907"/>
          </a:xfrm>
          <a:prstGeom prst="rect">
            <a:avLst/>
          </a:prstGeom>
        </p:spPr>
      </p:pic>
      <p:pic>
        <p:nvPicPr>
          <p:cNvPr id="14" name="図 13">
            <a:extLst>
              <a:ext uri="{FF2B5EF4-FFF2-40B4-BE49-F238E27FC236}">
                <a16:creationId xmlns:a16="http://schemas.microsoft.com/office/drawing/2014/main" id="{D752F4F1-8904-47FE-B15A-D14DDC4E3B6F}"/>
              </a:ext>
            </a:extLst>
          </p:cNvPr>
          <p:cNvPicPr>
            <a:picLocks noChangeAspect="1"/>
          </p:cNvPicPr>
          <p:nvPr/>
        </p:nvPicPr>
        <p:blipFill>
          <a:blip r:embed="rId4"/>
          <a:stretch>
            <a:fillRect/>
          </a:stretch>
        </p:blipFill>
        <p:spPr>
          <a:xfrm>
            <a:off x="6292875" y="1513673"/>
            <a:ext cx="2864801" cy="763605"/>
          </a:xfrm>
          <a:prstGeom prst="rect">
            <a:avLst/>
          </a:prstGeom>
        </p:spPr>
      </p:pic>
    </p:spTree>
    <p:extLst>
      <p:ext uri="{BB962C8B-B14F-4D97-AF65-F5344CB8AC3E}">
        <p14:creationId xmlns:p14="http://schemas.microsoft.com/office/powerpoint/2010/main" val="426308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87174E7-09C4-34D3-093A-79158D81A8E6}"/>
              </a:ext>
            </a:extLst>
          </p:cNvPr>
          <p:cNvPicPr>
            <a:picLocks noChangeAspect="1"/>
          </p:cNvPicPr>
          <p:nvPr/>
        </p:nvPicPr>
        <p:blipFill>
          <a:blip r:embed="rId3"/>
          <a:stretch>
            <a:fillRect/>
          </a:stretch>
        </p:blipFill>
        <p:spPr>
          <a:xfrm>
            <a:off x="233999" y="1235737"/>
            <a:ext cx="9427442" cy="500526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3999" y="117874"/>
            <a:ext cx="9757725"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22" name="吹き出し: 四角形 21">
            <a:extLst>
              <a:ext uri="{FF2B5EF4-FFF2-40B4-BE49-F238E27FC236}">
                <a16:creationId xmlns:a16="http://schemas.microsoft.com/office/drawing/2014/main" id="{1A520F87-5B56-8BB4-AECA-617122D42C9F}"/>
              </a:ext>
            </a:extLst>
          </p:cNvPr>
          <p:cNvSpPr/>
          <p:nvPr/>
        </p:nvSpPr>
        <p:spPr>
          <a:xfrm>
            <a:off x="8173249" y="3965037"/>
            <a:ext cx="1667981" cy="936245"/>
          </a:xfrm>
          <a:prstGeom prst="wedgeRectCallout">
            <a:avLst>
              <a:gd name="adj1" fmla="val 3486"/>
              <a:gd name="adj2" fmla="val -156461"/>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押下すると横断検索用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のカタログ検索結果が表示されます。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URL(id)</a:t>
            </a:r>
            <a:r>
              <a:rPr kumimoji="1" lang="ja-JP" altLang="en-US" sz="900" dirty="0">
                <a:solidFill>
                  <a:schemeClr val="tx1"/>
                </a:solidFill>
                <a:latin typeface="Meiryo UI" panose="020B0604030504040204" pitchFamily="50" charset="-128"/>
                <a:ea typeface="Meiryo UI" panose="020B0604030504040204" pitchFamily="50" charset="-128"/>
              </a:rPr>
              <a:t>検索もしくはキーワード検索が未入力の場合は、非活性状態になります。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F3DB97B1-AAD7-C9C8-21BE-C0741F6F475C}"/>
              </a:ext>
            </a:extLst>
          </p:cNvPr>
          <p:cNvSpPr/>
          <p:nvPr/>
        </p:nvSpPr>
        <p:spPr>
          <a:xfrm>
            <a:off x="1098864" y="1576174"/>
            <a:ext cx="2277581" cy="621921"/>
          </a:xfrm>
          <a:prstGeom prst="wedgeRectCallout">
            <a:avLst>
              <a:gd name="adj1" fmla="val 77779"/>
              <a:gd name="adj2" fmla="val 83081"/>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URL(id)</a:t>
            </a:r>
            <a:r>
              <a:rPr kumimoji="1" lang="ja-JP" altLang="en-US" sz="900" dirty="0">
                <a:solidFill>
                  <a:schemeClr val="tx1"/>
                </a:solidFill>
                <a:latin typeface="Meiryo UI" panose="020B0604030504040204" pitchFamily="50" charset="-128"/>
                <a:ea typeface="Meiryo UI" panose="020B0604030504040204" pitchFamily="50" charset="-128"/>
              </a:rPr>
              <a:t>検索</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検索キーとなる</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a:t>
            </a:r>
            <a:r>
              <a:rPr kumimoji="1" lang="ja-JP" altLang="en-US" sz="900" dirty="0">
                <a:solidFill>
                  <a:schemeClr val="tx1"/>
                </a:solidFill>
                <a:latin typeface="Meiryo UI" panose="020B0604030504040204" pitchFamily="50" charset="-128"/>
                <a:ea typeface="Meiryo UI" panose="020B0604030504040204" pitchFamily="50" charset="-128"/>
              </a:rPr>
              <a:t>を入力します。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キーワード検索フィールドに値が入力されている場合は、入力不可となります。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F3B76DDE-CFEC-B8C3-1D7F-2909D01840AD}"/>
              </a:ext>
            </a:extLst>
          </p:cNvPr>
          <p:cNvSpPr/>
          <p:nvPr/>
        </p:nvSpPr>
        <p:spPr>
          <a:xfrm>
            <a:off x="3428808" y="3459370"/>
            <a:ext cx="2277581" cy="754144"/>
          </a:xfrm>
          <a:prstGeom prst="wedgeRectCallout">
            <a:avLst>
              <a:gd name="adj1" fmla="val -17273"/>
              <a:gd name="adj2" fmla="val -114642"/>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キーワード検索</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検索キーとなるキーワードを入力します。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URL(id)</a:t>
            </a:r>
            <a:r>
              <a:rPr kumimoji="1" lang="ja-JP" altLang="en-US" sz="900" dirty="0">
                <a:solidFill>
                  <a:schemeClr val="tx1"/>
                </a:solidFill>
                <a:latin typeface="Meiryo UI" panose="020B0604030504040204" pitchFamily="50" charset="-128"/>
                <a:ea typeface="Meiryo UI" panose="020B0604030504040204" pitchFamily="50" charset="-128"/>
              </a:rPr>
              <a:t>検索フィールドに値が入力されている場合は、入力不可となります。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デフォルトは「</a:t>
            </a:r>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a:t>
            </a:r>
          </a:p>
        </p:txBody>
      </p:sp>
      <p:sp>
        <p:nvSpPr>
          <p:cNvPr id="25" name="吹き出し: 四角形 24">
            <a:extLst>
              <a:ext uri="{FF2B5EF4-FFF2-40B4-BE49-F238E27FC236}">
                <a16:creationId xmlns:a16="http://schemas.microsoft.com/office/drawing/2014/main" id="{F19C6C53-B4D4-7F85-8CBD-B53BC9E1BEDA}"/>
              </a:ext>
            </a:extLst>
          </p:cNvPr>
          <p:cNvSpPr/>
          <p:nvPr/>
        </p:nvSpPr>
        <p:spPr>
          <a:xfrm>
            <a:off x="3232119" y="4758278"/>
            <a:ext cx="1602545" cy="914871"/>
          </a:xfrm>
          <a:prstGeom prst="wedgeRectCallout">
            <a:avLst>
              <a:gd name="adj1" fmla="val -43095"/>
              <a:gd name="adj2" fmla="val -7818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横断検索用</a:t>
            </a:r>
            <a:r>
              <a:rPr kumimoji="1" lang="en-US" altLang="ja-JP" sz="900" dirty="0">
                <a:solidFill>
                  <a:schemeClr val="tx1"/>
                </a:solidFill>
                <a:latin typeface="Meiryo UI" panose="020B0604030504040204" pitchFamily="50" charset="-128"/>
                <a:ea typeface="Meiryo UI" panose="020B0604030504040204" pitchFamily="50" charset="-128"/>
              </a:rPr>
              <a:t>CKAN]</a:t>
            </a:r>
          </a:p>
          <a:p>
            <a:r>
              <a:rPr kumimoji="1" lang="ja-JP" altLang="en-US" sz="900" dirty="0">
                <a:solidFill>
                  <a:schemeClr val="tx1"/>
                </a:solidFill>
                <a:latin typeface="Meiryo UI" panose="020B0604030504040204" pitchFamily="50" charset="-128"/>
                <a:ea typeface="Meiryo UI" panose="020B0604030504040204" pitchFamily="50" charset="-128"/>
              </a:rPr>
              <a:t>横断検索カタログのデータセットのタイトルが表示されます。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青字部分を押下すると、該当カタログの登録内容を反映した確認画面へ遷移します。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6" name="吹き出し: 四角形 25">
            <a:extLst>
              <a:ext uri="{FF2B5EF4-FFF2-40B4-BE49-F238E27FC236}">
                <a16:creationId xmlns:a16="http://schemas.microsoft.com/office/drawing/2014/main" id="{FC010A70-3A87-4228-342D-7A2B65B1C932}"/>
              </a:ext>
            </a:extLst>
          </p:cNvPr>
          <p:cNvSpPr/>
          <p:nvPr/>
        </p:nvSpPr>
        <p:spPr>
          <a:xfrm>
            <a:off x="4947721" y="5094580"/>
            <a:ext cx="1497468" cy="476814"/>
          </a:xfrm>
          <a:prstGeom prst="wedgeRectCallout">
            <a:avLst>
              <a:gd name="adj1" fmla="val 27502"/>
              <a:gd name="adj2" fmla="val -110726"/>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最終更新日</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横断検索カタログの最終更新日が表示されます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44" name="吹き出し: 四角形 43">
            <a:extLst>
              <a:ext uri="{FF2B5EF4-FFF2-40B4-BE49-F238E27FC236}">
                <a16:creationId xmlns:a16="http://schemas.microsoft.com/office/drawing/2014/main" id="{24938A49-69D6-8F9F-E858-C9F27459E7CA}"/>
              </a:ext>
            </a:extLst>
          </p:cNvPr>
          <p:cNvSpPr/>
          <p:nvPr/>
        </p:nvSpPr>
        <p:spPr>
          <a:xfrm>
            <a:off x="6555545" y="5595715"/>
            <a:ext cx="1602545" cy="476814"/>
          </a:xfrm>
          <a:prstGeom prst="wedgeRectCallout">
            <a:avLst>
              <a:gd name="adj1" fmla="val 24449"/>
              <a:gd name="adj2" fmla="val -154205"/>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複製ボタン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押下すると複製方法ががプルダウンで表示されます。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46" name="吹き出し: 四角形 45">
            <a:extLst>
              <a:ext uri="{FF2B5EF4-FFF2-40B4-BE49-F238E27FC236}">
                <a16:creationId xmlns:a16="http://schemas.microsoft.com/office/drawing/2014/main" id="{8C19C74E-5345-239E-BB53-C8D8502F4C28}"/>
              </a:ext>
            </a:extLst>
          </p:cNvPr>
          <p:cNvSpPr/>
          <p:nvPr/>
        </p:nvSpPr>
        <p:spPr>
          <a:xfrm>
            <a:off x="6007206" y="4137302"/>
            <a:ext cx="1602545" cy="476814"/>
          </a:xfrm>
          <a:prstGeom prst="wedgeRectCallout">
            <a:avLst>
              <a:gd name="adj1" fmla="val 83673"/>
              <a:gd name="adj2" fmla="val -104710"/>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編集ボタン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押下すると複製方法ががプルダウンで表示されます。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47" name="吹き出し: 四角形 46">
            <a:extLst>
              <a:ext uri="{FF2B5EF4-FFF2-40B4-BE49-F238E27FC236}">
                <a16:creationId xmlns:a16="http://schemas.microsoft.com/office/drawing/2014/main" id="{A7E50D65-112A-CAD2-37B0-243768C39990}"/>
              </a:ext>
            </a:extLst>
          </p:cNvPr>
          <p:cNvSpPr/>
          <p:nvPr/>
        </p:nvSpPr>
        <p:spPr>
          <a:xfrm>
            <a:off x="8454267" y="5484181"/>
            <a:ext cx="1321220" cy="476814"/>
          </a:xfrm>
          <a:prstGeom prst="wedgeRectCallout">
            <a:avLst>
              <a:gd name="adj1" fmla="val 1443"/>
              <a:gd name="adj2" fmla="val -151372"/>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押下すると削除方法がプルダウンで表示されます。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FD3A943A-5509-D862-E1CD-1478E4DA3048}"/>
              </a:ext>
            </a:extLst>
          </p:cNvPr>
          <p:cNvSpPr txBox="1"/>
          <p:nvPr/>
        </p:nvSpPr>
        <p:spPr>
          <a:xfrm>
            <a:off x="143006" y="69285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にのみログインしている場合の複製・編集・削除画面は以下の通りです。</a:t>
            </a:r>
          </a:p>
        </p:txBody>
      </p:sp>
      <p:sp>
        <p:nvSpPr>
          <p:cNvPr id="13" name="吹き出し: 四角形 12">
            <a:extLst>
              <a:ext uri="{FF2B5EF4-FFF2-40B4-BE49-F238E27FC236}">
                <a16:creationId xmlns:a16="http://schemas.microsoft.com/office/drawing/2014/main" id="{DC725645-67DE-97DA-CEDB-C7EB620BB9CF}"/>
              </a:ext>
            </a:extLst>
          </p:cNvPr>
          <p:cNvSpPr/>
          <p:nvPr/>
        </p:nvSpPr>
        <p:spPr>
          <a:xfrm>
            <a:off x="4332302" y="994956"/>
            <a:ext cx="3796859" cy="2022873"/>
          </a:xfrm>
          <a:prstGeom prst="wedgeRectCallout">
            <a:avLst>
              <a:gd name="adj1" fmla="val 54733"/>
              <a:gd name="adj2" fmla="val 60739"/>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紐づけられている詳細検索カタログは削除されません。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16" name="図 15">
            <a:extLst>
              <a:ext uri="{FF2B5EF4-FFF2-40B4-BE49-F238E27FC236}">
                <a16:creationId xmlns:a16="http://schemas.microsoft.com/office/drawing/2014/main" id="{DF2AA01B-C931-E0EA-6905-239A879D1DC0}"/>
              </a:ext>
            </a:extLst>
          </p:cNvPr>
          <p:cNvPicPr>
            <a:picLocks noChangeAspect="1"/>
          </p:cNvPicPr>
          <p:nvPr/>
        </p:nvPicPr>
        <p:blipFill rotWithShape="1">
          <a:blip r:embed="rId4"/>
          <a:srcRect t="803" r="2040" b="-1"/>
          <a:stretch/>
        </p:blipFill>
        <p:spPr>
          <a:xfrm>
            <a:off x="4424125" y="1951858"/>
            <a:ext cx="3556900" cy="950104"/>
          </a:xfrm>
          <a:prstGeom prst="rect">
            <a:avLst/>
          </a:prstGeom>
        </p:spPr>
      </p:pic>
    </p:spTree>
    <p:extLst>
      <p:ext uri="{BB962C8B-B14F-4D97-AF65-F5344CB8AC3E}">
        <p14:creationId xmlns:p14="http://schemas.microsoft.com/office/powerpoint/2010/main" val="393757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264682" y="1383913"/>
            <a:ext cx="7688693" cy="15307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にのみログインしている場合の複製ボタン、編集ボタン、削除ボタン押下時にそれぞれ表示されるプルダウンとダイアログは以下の通りです。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420079" y="1462662"/>
            <a:ext cx="865922"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複製ボタン</a:t>
            </a:r>
            <a:endParaRPr kumimoji="1" lang="en-US" altLang="ja-JP" sz="1200" b="1" dirty="0">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1C24E85E-A0DA-4BDC-9B1E-D123199F2A4E}"/>
              </a:ext>
            </a:extLst>
          </p:cNvPr>
          <p:cNvSpPr txBox="1"/>
          <p:nvPr/>
        </p:nvSpPr>
        <p:spPr>
          <a:xfrm>
            <a:off x="4318795" y="1464369"/>
            <a:ext cx="2318270"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51" name="図 50">
            <a:extLst>
              <a:ext uri="{FF2B5EF4-FFF2-40B4-BE49-F238E27FC236}">
                <a16:creationId xmlns:a16="http://schemas.microsoft.com/office/drawing/2014/main" id="{74537B26-7D73-CCD5-75FB-1E25C383ACFE}"/>
              </a:ext>
            </a:extLst>
          </p:cNvPr>
          <p:cNvPicPr>
            <a:picLocks noChangeAspect="1"/>
          </p:cNvPicPr>
          <p:nvPr/>
        </p:nvPicPr>
        <p:blipFill>
          <a:blip r:embed="rId3"/>
          <a:stretch>
            <a:fillRect/>
          </a:stretch>
        </p:blipFill>
        <p:spPr>
          <a:xfrm>
            <a:off x="3728232" y="1751554"/>
            <a:ext cx="3474960" cy="1064402"/>
          </a:xfrm>
          <a:prstGeom prst="rect">
            <a:avLst/>
          </a:prstGeom>
          <a:ln>
            <a:solidFill>
              <a:schemeClr val="accent3"/>
            </a:solidFill>
          </a:ln>
        </p:spPr>
      </p:pic>
      <p:pic>
        <p:nvPicPr>
          <p:cNvPr id="5" name="図 4">
            <a:extLst>
              <a:ext uri="{FF2B5EF4-FFF2-40B4-BE49-F238E27FC236}">
                <a16:creationId xmlns:a16="http://schemas.microsoft.com/office/drawing/2014/main" id="{B0B7F3CB-396F-332F-A1C0-352F25DCE9B0}"/>
              </a:ext>
            </a:extLst>
          </p:cNvPr>
          <p:cNvPicPr>
            <a:picLocks noChangeAspect="1"/>
          </p:cNvPicPr>
          <p:nvPr/>
        </p:nvPicPr>
        <p:blipFill>
          <a:blip r:embed="rId4"/>
          <a:stretch>
            <a:fillRect/>
          </a:stretch>
        </p:blipFill>
        <p:spPr>
          <a:xfrm>
            <a:off x="1057178" y="1760017"/>
            <a:ext cx="1562318" cy="819264"/>
          </a:xfrm>
          <a:prstGeom prst="rect">
            <a:avLst/>
          </a:prstGeom>
          <a:ln>
            <a:solidFill>
              <a:schemeClr val="accent3"/>
            </a:solidFill>
          </a:ln>
        </p:spPr>
      </p:pic>
      <p:sp>
        <p:nvSpPr>
          <p:cNvPr id="19" name="正方形/長方形 18">
            <a:extLst>
              <a:ext uri="{FF2B5EF4-FFF2-40B4-BE49-F238E27FC236}">
                <a16:creationId xmlns:a16="http://schemas.microsoft.com/office/drawing/2014/main" id="{D55D2883-9F2B-0183-B4E7-C55968D718F4}"/>
              </a:ext>
            </a:extLst>
          </p:cNvPr>
          <p:cNvSpPr/>
          <p:nvPr/>
        </p:nvSpPr>
        <p:spPr>
          <a:xfrm>
            <a:off x="274207" y="3012689"/>
            <a:ext cx="7688693" cy="153073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ADB46FD-8924-18F0-33DF-18FFDCF4023A}"/>
              </a:ext>
            </a:extLst>
          </p:cNvPr>
          <p:cNvSpPr txBox="1"/>
          <p:nvPr/>
        </p:nvSpPr>
        <p:spPr>
          <a:xfrm>
            <a:off x="1363230" y="3224419"/>
            <a:ext cx="970396"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編集ボタン</a:t>
            </a:r>
          </a:p>
        </p:txBody>
      </p:sp>
      <p:sp>
        <p:nvSpPr>
          <p:cNvPr id="25" name="テキスト ボックス 24">
            <a:extLst>
              <a:ext uri="{FF2B5EF4-FFF2-40B4-BE49-F238E27FC236}">
                <a16:creationId xmlns:a16="http://schemas.microsoft.com/office/drawing/2014/main" id="{52AA75DB-238B-A019-5CB2-63ED9320D3CF}"/>
              </a:ext>
            </a:extLst>
          </p:cNvPr>
          <p:cNvSpPr txBox="1"/>
          <p:nvPr/>
        </p:nvSpPr>
        <p:spPr>
          <a:xfrm>
            <a:off x="4564449" y="3121389"/>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「横断カタログ編集」を選択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18A349D4-49E5-33B4-F8B0-5C6D0ADE388B}"/>
              </a:ext>
            </a:extLst>
          </p:cNvPr>
          <p:cNvPicPr>
            <a:picLocks noChangeAspect="1"/>
          </p:cNvPicPr>
          <p:nvPr/>
        </p:nvPicPr>
        <p:blipFill>
          <a:blip r:embed="rId5"/>
          <a:stretch>
            <a:fillRect/>
          </a:stretch>
        </p:blipFill>
        <p:spPr>
          <a:xfrm>
            <a:off x="3759448" y="3359221"/>
            <a:ext cx="3474961" cy="1056383"/>
          </a:xfrm>
          <a:prstGeom prst="rect">
            <a:avLst/>
          </a:prstGeom>
          <a:ln>
            <a:solidFill>
              <a:schemeClr val="accent3"/>
            </a:solidFill>
          </a:ln>
        </p:spPr>
      </p:pic>
      <p:pic>
        <p:nvPicPr>
          <p:cNvPr id="27" name="図 26">
            <a:extLst>
              <a:ext uri="{FF2B5EF4-FFF2-40B4-BE49-F238E27FC236}">
                <a16:creationId xmlns:a16="http://schemas.microsoft.com/office/drawing/2014/main" id="{CCE0FD78-D5B9-654A-EDE2-9033B2AC5753}"/>
              </a:ext>
            </a:extLst>
          </p:cNvPr>
          <p:cNvPicPr>
            <a:picLocks noChangeAspect="1"/>
          </p:cNvPicPr>
          <p:nvPr/>
        </p:nvPicPr>
        <p:blipFill>
          <a:blip r:embed="rId6"/>
          <a:stretch>
            <a:fillRect/>
          </a:stretch>
        </p:blipFill>
        <p:spPr>
          <a:xfrm>
            <a:off x="1213587" y="3501418"/>
            <a:ext cx="1209844" cy="819264"/>
          </a:xfrm>
          <a:prstGeom prst="rect">
            <a:avLst/>
          </a:prstGeom>
          <a:ln>
            <a:solidFill>
              <a:schemeClr val="accent3"/>
            </a:solidFill>
          </a:ln>
        </p:spPr>
      </p:pic>
      <p:sp>
        <p:nvSpPr>
          <p:cNvPr id="28" name="正方形/長方形 27">
            <a:extLst>
              <a:ext uri="{FF2B5EF4-FFF2-40B4-BE49-F238E27FC236}">
                <a16:creationId xmlns:a16="http://schemas.microsoft.com/office/drawing/2014/main" id="{407AA583-2691-683D-138D-2BBB7387C046}"/>
              </a:ext>
            </a:extLst>
          </p:cNvPr>
          <p:cNvSpPr/>
          <p:nvPr/>
        </p:nvSpPr>
        <p:spPr>
          <a:xfrm>
            <a:off x="274207" y="4698614"/>
            <a:ext cx="7688693" cy="153073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E1B23692-F75E-EAEF-7754-5BD44A14540F}"/>
              </a:ext>
            </a:extLst>
          </p:cNvPr>
          <p:cNvSpPr txBox="1"/>
          <p:nvPr/>
        </p:nvSpPr>
        <p:spPr>
          <a:xfrm>
            <a:off x="1341744" y="4831572"/>
            <a:ext cx="1022592"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削除ボタン</a:t>
            </a:r>
          </a:p>
        </p:txBody>
      </p:sp>
      <p:sp>
        <p:nvSpPr>
          <p:cNvPr id="34" name="テキスト ボックス 33">
            <a:extLst>
              <a:ext uri="{FF2B5EF4-FFF2-40B4-BE49-F238E27FC236}">
                <a16:creationId xmlns:a16="http://schemas.microsoft.com/office/drawing/2014/main" id="{B56641DC-4769-5359-31F0-473DA1E0363C}"/>
              </a:ext>
            </a:extLst>
          </p:cNvPr>
          <p:cNvSpPr txBox="1"/>
          <p:nvPr/>
        </p:nvSpPr>
        <p:spPr>
          <a:xfrm>
            <a:off x="4345374" y="4769214"/>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pic>
        <p:nvPicPr>
          <p:cNvPr id="35" name="図 34">
            <a:extLst>
              <a:ext uri="{FF2B5EF4-FFF2-40B4-BE49-F238E27FC236}">
                <a16:creationId xmlns:a16="http://schemas.microsoft.com/office/drawing/2014/main" id="{B21EC405-3C66-6071-FA79-9A44613991E2}"/>
              </a:ext>
            </a:extLst>
          </p:cNvPr>
          <p:cNvPicPr>
            <a:picLocks noChangeAspect="1"/>
          </p:cNvPicPr>
          <p:nvPr/>
        </p:nvPicPr>
        <p:blipFill>
          <a:blip r:embed="rId7"/>
          <a:stretch>
            <a:fillRect/>
          </a:stretch>
        </p:blipFill>
        <p:spPr>
          <a:xfrm>
            <a:off x="1213587" y="5140984"/>
            <a:ext cx="1228896" cy="819264"/>
          </a:xfrm>
          <a:prstGeom prst="rect">
            <a:avLst/>
          </a:prstGeom>
          <a:ln>
            <a:solidFill>
              <a:schemeClr val="accent3"/>
            </a:solidFill>
          </a:ln>
        </p:spPr>
      </p:pic>
      <p:pic>
        <p:nvPicPr>
          <p:cNvPr id="36" name="図 35">
            <a:extLst>
              <a:ext uri="{FF2B5EF4-FFF2-40B4-BE49-F238E27FC236}">
                <a16:creationId xmlns:a16="http://schemas.microsoft.com/office/drawing/2014/main" id="{064E0BB6-BAFF-ED8E-D1C8-56425988154E}"/>
              </a:ext>
            </a:extLst>
          </p:cNvPr>
          <p:cNvPicPr>
            <a:picLocks noChangeAspect="1"/>
          </p:cNvPicPr>
          <p:nvPr/>
        </p:nvPicPr>
        <p:blipFill rotWithShape="1">
          <a:blip r:embed="rId8"/>
          <a:srcRect t="5869"/>
          <a:stretch/>
        </p:blipFill>
        <p:spPr>
          <a:xfrm>
            <a:off x="3730520" y="5046213"/>
            <a:ext cx="3474962" cy="1027856"/>
          </a:xfrm>
          <a:prstGeom prst="rect">
            <a:avLst/>
          </a:prstGeom>
          <a:ln>
            <a:solidFill>
              <a:schemeClr val="accent3"/>
            </a:solidFill>
          </a:ln>
        </p:spPr>
      </p:pic>
    </p:spTree>
    <p:extLst>
      <p:ext uri="{BB962C8B-B14F-4D97-AF65-F5344CB8AC3E}">
        <p14:creationId xmlns:p14="http://schemas.microsoft.com/office/powerpoint/2010/main" val="3304264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F109C59-71F7-870E-B879-A7D42EF15155}"/>
              </a:ext>
            </a:extLst>
          </p:cNvPr>
          <p:cNvPicPr>
            <a:picLocks noChangeAspect="1"/>
          </p:cNvPicPr>
          <p:nvPr/>
        </p:nvPicPr>
        <p:blipFill>
          <a:blip r:embed="rId3"/>
          <a:stretch>
            <a:fillRect/>
          </a:stretch>
        </p:blipFill>
        <p:spPr>
          <a:xfrm>
            <a:off x="233999" y="1369964"/>
            <a:ext cx="9507715" cy="5076682"/>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3999" y="117874"/>
            <a:ext cx="9757725"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05A02EBB-BF67-CCEF-1F2A-B0D6885E9632}"/>
              </a:ext>
            </a:extLst>
          </p:cNvPr>
          <p:cNvSpPr/>
          <p:nvPr/>
        </p:nvSpPr>
        <p:spPr>
          <a:xfrm>
            <a:off x="2959930" y="5314387"/>
            <a:ext cx="1602545" cy="936244"/>
          </a:xfrm>
          <a:prstGeom prst="wedgeRectCallout">
            <a:avLst>
              <a:gd name="adj1" fmla="val -27507"/>
              <a:gd name="adj2" fmla="val -74110"/>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p>
          <a:p>
            <a:r>
              <a:rPr kumimoji="1" lang="ja-JP" altLang="en-US" sz="900" dirty="0">
                <a:solidFill>
                  <a:schemeClr val="tx1"/>
                </a:solidFill>
                <a:latin typeface="Meiryo UI" panose="020B0604030504040204" pitchFamily="50" charset="-128"/>
                <a:ea typeface="Meiryo UI" panose="020B0604030504040204" pitchFamily="50" charset="-128"/>
              </a:rPr>
              <a:t>詳細検索カタログのデータセットのタイトルが表示されます。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青字部分を押下すると、該当カタログの登録内容を反映した確認画面へ遷移します。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466EFBEF-91DF-B64B-BA44-50281E57B5A6}"/>
              </a:ext>
            </a:extLst>
          </p:cNvPr>
          <p:cNvSpPr/>
          <p:nvPr/>
        </p:nvSpPr>
        <p:spPr>
          <a:xfrm>
            <a:off x="7839734" y="1460211"/>
            <a:ext cx="1667981" cy="936245"/>
          </a:xfrm>
          <a:prstGeom prst="wedgeRectCallout">
            <a:avLst>
              <a:gd name="adj1" fmla="val 10444"/>
              <a:gd name="adj2" fmla="val 103726"/>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のカタログ検索結果が表示されます。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URL(id)</a:t>
            </a:r>
            <a:r>
              <a:rPr kumimoji="1" lang="ja-JP" altLang="en-US" sz="900" dirty="0">
                <a:solidFill>
                  <a:schemeClr val="tx1"/>
                </a:solidFill>
                <a:latin typeface="Meiryo UI" panose="020B0604030504040204" pitchFamily="50" charset="-128"/>
                <a:ea typeface="Meiryo UI" panose="020B0604030504040204" pitchFamily="50" charset="-128"/>
              </a:rPr>
              <a:t>検索もしくはキーワード検索が未入力の場合は、非活性状態になります。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09F3795A-A5FB-9A09-EC0C-33B46D8D7B00}"/>
              </a:ext>
            </a:extLst>
          </p:cNvPr>
          <p:cNvSpPr txBox="1"/>
          <p:nvPr/>
        </p:nvSpPr>
        <p:spPr>
          <a:xfrm>
            <a:off x="143006" y="69285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にのみログインしている場合の複製・編集・削除画面は以下の通りです。</a:t>
            </a:r>
          </a:p>
        </p:txBody>
      </p:sp>
      <p:sp>
        <p:nvSpPr>
          <p:cNvPr id="22" name="吹き出し: 四角形 21">
            <a:extLst>
              <a:ext uri="{FF2B5EF4-FFF2-40B4-BE49-F238E27FC236}">
                <a16:creationId xmlns:a16="http://schemas.microsoft.com/office/drawing/2014/main" id="{E7D1F94A-42B8-8C81-75DF-051081B9D4D6}"/>
              </a:ext>
            </a:extLst>
          </p:cNvPr>
          <p:cNvSpPr/>
          <p:nvPr/>
        </p:nvSpPr>
        <p:spPr>
          <a:xfrm>
            <a:off x="2875504" y="1031410"/>
            <a:ext cx="4154992" cy="2022873"/>
          </a:xfrm>
          <a:prstGeom prst="wedgeRectCallout">
            <a:avLst>
              <a:gd name="adj1" fmla="val 83574"/>
              <a:gd name="adj2" fmla="val 67321"/>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紐づけられている横断検索カタログは削除されません。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84E83173-E2F3-8FDA-B119-1326C98E0D38}"/>
              </a:ext>
            </a:extLst>
          </p:cNvPr>
          <p:cNvPicPr>
            <a:picLocks noChangeAspect="1"/>
          </p:cNvPicPr>
          <p:nvPr/>
        </p:nvPicPr>
        <p:blipFill rotWithShape="1">
          <a:blip r:embed="rId4"/>
          <a:srcRect t="803"/>
          <a:stretch/>
        </p:blipFill>
        <p:spPr>
          <a:xfrm>
            <a:off x="3046510" y="1946089"/>
            <a:ext cx="3860740" cy="1010228"/>
          </a:xfrm>
          <a:prstGeom prst="rect">
            <a:avLst/>
          </a:prstGeom>
        </p:spPr>
      </p:pic>
    </p:spTree>
    <p:extLst>
      <p:ext uri="{BB962C8B-B14F-4D97-AF65-F5344CB8AC3E}">
        <p14:creationId xmlns:p14="http://schemas.microsoft.com/office/powerpoint/2010/main" val="4271697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18BA7E-46CB-4E8D-9E6D-5869008604CB}"/>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画面一覧</a:t>
            </a:r>
            <a:endParaRPr lang="ja-JP" altLang="en-US" sz="1600" dirty="0"/>
          </a:p>
        </p:txBody>
      </p:sp>
      <p:graphicFrame>
        <p:nvGraphicFramePr>
          <p:cNvPr id="4" name="表 3">
            <a:extLst>
              <a:ext uri="{FF2B5EF4-FFF2-40B4-BE49-F238E27FC236}">
                <a16:creationId xmlns:a16="http://schemas.microsoft.com/office/drawing/2014/main" id="{64DFFA52-5494-4D22-A80C-891FE7D637FC}"/>
              </a:ext>
            </a:extLst>
          </p:cNvPr>
          <p:cNvGraphicFramePr>
            <a:graphicFrameLocks noGrp="1"/>
          </p:cNvGraphicFramePr>
          <p:nvPr>
            <p:extLst>
              <p:ext uri="{D42A27DB-BD31-4B8C-83A1-F6EECF244321}">
                <p14:modId xmlns:p14="http://schemas.microsoft.com/office/powerpoint/2010/main" val="3339541337"/>
              </p:ext>
            </p:extLst>
          </p:nvPr>
        </p:nvGraphicFramePr>
        <p:xfrm>
          <a:off x="214950" y="784378"/>
          <a:ext cx="9390270" cy="5330921"/>
        </p:xfrm>
        <a:graphic>
          <a:graphicData uri="http://schemas.openxmlformats.org/drawingml/2006/table">
            <a:tbl>
              <a:tblPr firstRow="1" bandRow="1">
                <a:tableStyleId>{7DF18680-E054-41AD-8BC1-D1AEF772440D}</a:tableStyleId>
              </a:tblPr>
              <a:tblGrid>
                <a:gridCol w="347867">
                  <a:extLst>
                    <a:ext uri="{9D8B030D-6E8A-4147-A177-3AD203B41FA5}">
                      <a16:colId xmlns:a16="http://schemas.microsoft.com/office/drawing/2014/main" val="144037847"/>
                    </a:ext>
                  </a:extLst>
                </a:gridCol>
                <a:gridCol w="1560530">
                  <a:extLst>
                    <a:ext uri="{9D8B030D-6E8A-4147-A177-3AD203B41FA5}">
                      <a16:colId xmlns:a16="http://schemas.microsoft.com/office/drawing/2014/main" val="631402458"/>
                    </a:ext>
                  </a:extLst>
                </a:gridCol>
                <a:gridCol w="7481873">
                  <a:extLst>
                    <a:ext uri="{9D8B030D-6E8A-4147-A177-3AD203B41FA5}">
                      <a16:colId xmlns:a16="http://schemas.microsoft.com/office/drawing/2014/main" val="2758534309"/>
                    </a:ext>
                  </a:extLst>
                </a:gridCol>
              </a:tblGrid>
              <a:tr h="273697">
                <a:tc>
                  <a:txBody>
                    <a:bodyPr/>
                    <a:lstStyle/>
                    <a:p>
                      <a:pPr algn="ctr"/>
                      <a:r>
                        <a:rPr kumimoji="1" lang="en-US" altLang="ja-JP" sz="1000" dirty="0">
                          <a:solidFill>
                            <a:schemeClr val="bg1"/>
                          </a:solidFill>
                          <a:latin typeface="Meiryo UI" panose="020B0604030504040204" pitchFamily="50" charset="-128"/>
                          <a:ea typeface="Meiryo UI" panose="020B0604030504040204" pitchFamily="50" charset="-128"/>
                        </a:rPr>
                        <a:t>#</a:t>
                      </a:r>
                      <a:endParaRPr kumimoji="1" lang="ja-JP" altLang="en-US" sz="1000" dirty="0">
                        <a:solidFill>
                          <a:schemeClr val="bg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画面名</a:t>
                      </a:r>
                    </a:p>
                  </a:txBody>
                  <a:tcPr marL="74295" marR="74295" marT="37148" marB="37148" anchor="ct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概要</a:t>
                      </a:r>
                    </a:p>
                  </a:txBody>
                  <a:tcPr marL="74295" marR="74295" marT="37148" marB="37148" anchor="ctr"/>
                </a:tc>
                <a:extLst>
                  <a:ext uri="{0D108BD9-81ED-4DB2-BD59-A6C34878D82A}">
                    <a16:rowId xmlns:a16="http://schemas.microsoft.com/office/drawing/2014/main" val="3787570290"/>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トップ画面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最初に表示される画面です。データカタログ作成ツールの概要、メリット、操作の流れが記載されています。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90726770"/>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2</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認証ログイン画面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認証機能のログイン画面です。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597595456"/>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3</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ユーザ管理画面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管理者権限を持ったユーザがログインした場合に最初に表示される画面です。ユーザの新規登録・編集・削除、及びパスワードの再設定を行えます。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190047257"/>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4</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ユーザ作成画面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ユーザ作成・編集を行える画面です。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33264523"/>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5</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登録再開画面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一時保存したデータが一覧で表示されます。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050625749"/>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6</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一時保存ダイアログ</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途中まで入力した内容を保存することができます。一時保存したデータは登録再開画面から確認することができます。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173231171"/>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7</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複製・編集・削除画面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登録したカタログを検索することができる画面です。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71420090"/>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8</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インポート画面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データカタログをインポートできる画面です。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358251999"/>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9</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エクスポート画面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データカタログをエクスポートできる画面です。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130223895"/>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10</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メニュー</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データカタログ作成ツールで実行アクションを選択します。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717558338"/>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11</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メニュー選択画面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提供者ユーザがログインした場合に最初に表示される画面です。メニューから実行するアクションを選択する旨の説明が記載されています。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133277741"/>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12</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データセット情報画面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に登録するデータセットに必要な入力項目を入力、及び選択する画面です。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745926724"/>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13</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データ概要情報画面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に登録するデータセットに必要な入力項目を入力、及び選択する画面です。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626618346"/>
                  </a:ext>
                </a:extLst>
              </a:tr>
              <a:tr h="379096">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14</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データセット情報</a:t>
                      </a: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任意</a:t>
                      </a: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に登録するデータセットに必要な入力項目を入力、及び選択する画面です。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861679172"/>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15</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利用条件画面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に登録するデータセットに必要な入力項目を入力、及び選択する画面です。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673685350"/>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16</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確認画面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に登録するデータセットに必要な入力項目を確認し、登録することができる画面です。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341982664"/>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17</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a:solidFill>
                            <a:schemeClr val="tx1"/>
                          </a:solidFill>
                          <a:latin typeface="Meiryo UI" panose="020B0604030504040204" pitchFamily="50" charset="-128"/>
                          <a:ea typeface="Meiryo UI" panose="020B0604030504040204" pitchFamily="50" charset="-128"/>
                        </a:rPr>
                        <a:t>完了画面</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への登録結果と自動設定値を確認する画面です。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776629937"/>
                  </a:ext>
                </a:extLst>
              </a:tr>
            </a:tbl>
          </a:graphicData>
        </a:graphic>
      </p:graphicFrame>
    </p:spTree>
    <p:extLst>
      <p:ext uri="{BB962C8B-B14F-4D97-AF65-F5344CB8AC3E}">
        <p14:creationId xmlns:p14="http://schemas.microsoft.com/office/powerpoint/2010/main" val="40458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264682" y="1383913"/>
            <a:ext cx="7688693" cy="15307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にのみログインしている場合の複製ボタン、編集ボタン、削除ボタン押下時にそれぞれ表示されるプルダウンとダイアログは以下の通りです。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420079" y="1462662"/>
            <a:ext cx="865922"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複製ボタン</a:t>
            </a:r>
            <a:endParaRPr kumimoji="1" lang="en-US" altLang="ja-JP" sz="1200" b="1" dirty="0">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D55D2883-9F2B-0183-B4E7-C55968D718F4}"/>
              </a:ext>
            </a:extLst>
          </p:cNvPr>
          <p:cNvSpPr/>
          <p:nvPr/>
        </p:nvSpPr>
        <p:spPr>
          <a:xfrm>
            <a:off x="274207" y="3012689"/>
            <a:ext cx="7688693" cy="153073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ADB46FD-8924-18F0-33DF-18FFDCF4023A}"/>
              </a:ext>
            </a:extLst>
          </p:cNvPr>
          <p:cNvSpPr txBox="1"/>
          <p:nvPr/>
        </p:nvSpPr>
        <p:spPr>
          <a:xfrm>
            <a:off x="1363230" y="3224419"/>
            <a:ext cx="970396"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編集ボタン</a:t>
            </a:r>
          </a:p>
        </p:txBody>
      </p:sp>
      <p:sp>
        <p:nvSpPr>
          <p:cNvPr id="28" name="正方形/長方形 27">
            <a:extLst>
              <a:ext uri="{FF2B5EF4-FFF2-40B4-BE49-F238E27FC236}">
                <a16:creationId xmlns:a16="http://schemas.microsoft.com/office/drawing/2014/main" id="{407AA583-2691-683D-138D-2BBB7387C046}"/>
              </a:ext>
            </a:extLst>
          </p:cNvPr>
          <p:cNvSpPr/>
          <p:nvPr/>
        </p:nvSpPr>
        <p:spPr>
          <a:xfrm>
            <a:off x="274207" y="4698614"/>
            <a:ext cx="7688693" cy="153073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E1B23692-F75E-EAEF-7754-5BD44A14540F}"/>
              </a:ext>
            </a:extLst>
          </p:cNvPr>
          <p:cNvSpPr txBox="1"/>
          <p:nvPr/>
        </p:nvSpPr>
        <p:spPr>
          <a:xfrm>
            <a:off x="1341744" y="4831572"/>
            <a:ext cx="1022592"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削除ボタン</a:t>
            </a:r>
          </a:p>
        </p:txBody>
      </p:sp>
      <p:pic>
        <p:nvPicPr>
          <p:cNvPr id="3" name="図 2">
            <a:extLst>
              <a:ext uri="{FF2B5EF4-FFF2-40B4-BE49-F238E27FC236}">
                <a16:creationId xmlns:a16="http://schemas.microsoft.com/office/drawing/2014/main" id="{1B6F696E-9D81-F571-8ABF-62995AF948BD}"/>
              </a:ext>
            </a:extLst>
          </p:cNvPr>
          <p:cNvPicPr>
            <a:picLocks noChangeAspect="1"/>
          </p:cNvPicPr>
          <p:nvPr/>
        </p:nvPicPr>
        <p:blipFill>
          <a:blip r:embed="rId3"/>
          <a:stretch>
            <a:fillRect/>
          </a:stretch>
        </p:blipFill>
        <p:spPr>
          <a:xfrm>
            <a:off x="1044739" y="1748576"/>
            <a:ext cx="1581371" cy="828791"/>
          </a:xfrm>
          <a:prstGeom prst="rect">
            <a:avLst/>
          </a:prstGeom>
          <a:ln>
            <a:solidFill>
              <a:schemeClr val="accent3"/>
            </a:solidFill>
          </a:ln>
        </p:spPr>
      </p:pic>
      <p:sp>
        <p:nvSpPr>
          <p:cNvPr id="21" name="テキスト ボックス 20">
            <a:extLst>
              <a:ext uri="{FF2B5EF4-FFF2-40B4-BE49-F238E27FC236}">
                <a16:creationId xmlns:a16="http://schemas.microsoft.com/office/drawing/2014/main" id="{DA11ADB3-8378-F4C2-7D26-A0DD86A0E2DF}"/>
              </a:ext>
            </a:extLst>
          </p:cNvPr>
          <p:cNvSpPr txBox="1"/>
          <p:nvPr/>
        </p:nvSpPr>
        <p:spPr>
          <a:xfrm>
            <a:off x="4317234" y="1439370"/>
            <a:ext cx="2452696"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pic>
        <p:nvPicPr>
          <p:cNvPr id="22" name="図 21">
            <a:extLst>
              <a:ext uri="{FF2B5EF4-FFF2-40B4-BE49-F238E27FC236}">
                <a16:creationId xmlns:a16="http://schemas.microsoft.com/office/drawing/2014/main" id="{239978F1-5BB6-88B0-91CD-84AFA62C34E9}"/>
              </a:ext>
            </a:extLst>
          </p:cNvPr>
          <p:cNvPicPr>
            <a:picLocks noChangeAspect="1"/>
          </p:cNvPicPr>
          <p:nvPr/>
        </p:nvPicPr>
        <p:blipFill>
          <a:blip r:embed="rId4"/>
          <a:stretch>
            <a:fillRect/>
          </a:stretch>
        </p:blipFill>
        <p:spPr>
          <a:xfrm>
            <a:off x="3724609" y="1744759"/>
            <a:ext cx="3474961" cy="1067310"/>
          </a:xfrm>
          <a:prstGeom prst="rect">
            <a:avLst/>
          </a:prstGeom>
          <a:ln>
            <a:solidFill>
              <a:schemeClr val="accent3"/>
            </a:solidFill>
          </a:ln>
        </p:spPr>
      </p:pic>
      <p:pic>
        <p:nvPicPr>
          <p:cNvPr id="23" name="図 22">
            <a:extLst>
              <a:ext uri="{FF2B5EF4-FFF2-40B4-BE49-F238E27FC236}">
                <a16:creationId xmlns:a16="http://schemas.microsoft.com/office/drawing/2014/main" id="{27B47E22-AA1D-A5BF-61F3-90EAACCE38B9}"/>
              </a:ext>
            </a:extLst>
          </p:cNvPr>
          <p:cNvPicPr>
            <a:picLocks noChangeAspect="1"/>
          </p:cNvPicPr>
          <p:nvPr/>
        </p:nvPicPr>
        <p:blipFill>
          <a:blip r:embed="rId5"/>
          <a:stretch>
            <a:fillRect/>
          </a:stretch>
        </p:blipFill>
        <p:spPr>
          <a:xfrm>
            <a:off x="1193669" y="3465568"/>
            <a:ext cx="1219370" cy="828791"/>
          </a:xfrm>
          <a:prstGeom prst="rect">
            <a:avLst/>
          </a:prstGeom>
          <a:ln>
            <a:solidFill>
              <a:schemeClr val="accent3"/>
            </a:solidFill>
          </a:ln>
        </p:spPr>
      </p:pic>
      <p:pic>
        <p:nvPicPr>
          <p:cNvPr id="29" name="図 28">
            <a:extLst>
              <a:ext uri="{FF2B5EF4-FFF2-40B4-BE49-F238E27FC236}">
                <a16:creationId xmlns:a16="http://schemas.microsoft.com/office/drawing/2014/main" id="{4F53E4D0-2213-CF96-6C00-7279F2900A18}"/>
              </a:ext>
            </a:extLst>
          </p:cNvPr>
          <p:cNvPicPr>
            <a:picLocks noChangeAspect="1"/>
          </p:cNvPicPr>
          <p:nvPr/>
        </p:nvPicPr>
        <p:blipFill>
          <a:blip r:embed="rId6"/>
          <a:stretch>
            <a:fillRect/>
          </a:stretch>
        </p:blipFill>
        <p:spPr>
          <a:xfrm>
            <a:off x="3711822" y="3365313"/>
            <a:ext cx="3474962" cy="1049767"/>
          </a:xfrm>
          <a:prstGeom prst="rect">
            <a:avLst/>
          </a:prstGeom>
          <a:ln>
            <a:solidFill>
              <a:schemeClr val="accent3"/>
            </a:solidFill>
          </a:ln>
        </p:spPr>
      </p:pic>
      <p:sp>
        <p:nvSpPr>
          <p:cNvPr id="30" name="テキスト ボックス 29">
            <a:extLst>
              <a:ext uri="{FF2B5EF4-FFF2-40B4-BE49-F238E27FC236}">
                <a16:creationId xmlns:a16="http://schemas.microsoft.com/office/drawing/2014/main" id="{F6AE2E16-5EA6-57C3-8AF3-8D5E29045390}"/>
              </a:ext>
            </a:extLst>
          </p:cNvPr>
          <p:cNvSpPr txBox="1"/>
          <p:nvPr/>
        </p:nvSpPr>
        <p:spPr>
          <a:xfrm>
            <a:off x="4551238" y="3106537"/>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「詳細カタログ編集」を選択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60883F52-FC4B-EE1C-0102-4D4E22FB8735}"/>
              </a:ext>
            </a:extLst>
          </p:cNvPr>
          <p:cNvSpPr txBox="1"/>
          <p:nvPr/>
        </p:nvSpPr>
        <p:spPr>
          <a:xfrm>
            <a:off x="4469199" y="4750164"/>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pic>
        <p:nvPicPr>
          <p:cNvPr id="32" name="図 31">
            <a:extLst>
              <a:ext uri="{FF2B5EF4-FFF2-40B4-BE49-F238E27FC236}">
                <a16:creationId xmlns:a16="http://schemas.microsoft.com/office/drawing/2014/main" id="{01C66E8F-9954-DD58-8BE7-C11D51FF3233}"/>
              </a:ext>
            </a:extLst>
          </p:cNvPr>
          <p:cNvPicPr>
            <a:picLocks noChangeAspect="1"/>
          </p:cNvPicPr>
          <p:nvPr/>
        </p:nvPicPr>
        <p:blipFill>
          <a:blip r:embed="rId7"/>
          <a:stretch>
            <a:fillRect/>
          </a:stretch>
        </p:blipFill>
        <p:spPr>
          <a:xfrm>
            <a:off x="1246281" y="5124942"/>
            <a:ext cx="1170838" cy="780558"/>
          </a:xfrm>
          <a:prstGeom prst="rect">
            <a:avLst/>
          </a:prstGeom>
          <a:ln>
            <a:solidFill>
              <a:schemeClr val="accent3"/>
            </a:solidFill>
          </a:ln>
        </p:spPr>
      </p:pic>
      <p:pic>
        <p:nvPicPr>
          <p:cNvPr id="37" name="図 36">
            <a:extLst>
              <a:ext uri="{FF2B5EF4-FFF2-40B4-BE49-F238E27FC236}">
                <a16:creationId xmlns:a16="http://schemas.microsoft.com/office/drawing/2014/main" id="{33ED5BCA-790F-9CF6-C587-2D4D0960D6DA}"/>
              </a:ext>
            </a:extLst>
          </p:cNvPr>
          <p:cNvPicPr>
            <a:picLocks noChangeAspect="1"/>
          </p:cNvPicPr>
          <p:nvPr/>
        </p:nvPicPr>
        <p:blipFill>
          <a:blip r:embed="rId8"/>
          <a:stretch>
            <a:fillRect/>
          </a:stretch>
        </p:blipFill>
        <p:spPr>
          <a:xfrm>
            <a:off x="3740595" y="5027163"/>
            <a:ext cx="3474962" cy="1049767"/>
          </a:xfrm>
          <a:prstGeom prst="rect">
            <a:avLst/>
          </a:prstGeom>
          <a:ln>
            <a:solidFill>
              <a:schemeClr val="accent3"/>
            </a:solidFill>
          </a:ln>
        </p:spPr>
      </p:pic>
    </p:spTree>
    <p:extLst>
      <p:ext uri="{BB962C8B-B14F-4D97-AF65-F5344CB8AC3E}">
        <p14:creationId xmlns:p14="http://schemas.microsoft.com/office/powerpoint/2010/main" val="288983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51E5A28-11F8-3965-B039-927180B180A5}"/>
              </a:ext>
            </a:extLst>
          </p:cNvPr>
          <p:cNvPicPr>
            <a:picLocks noChangeAspect="1"/>
          </p:cNvPicPr>
          <p:nvPr/>
        </p:nvPicPr>
        <p:blipFill>
          <a:blip r:embed="rId3"/>
          <a:stretch>
            <a:fillRect/>
          </a:stretch>
        </p:blipFill>
        <p:spPr>
          <a:xfrm>
            <a:off x="238125" y="1420613"/>
            <a:ext cx="9157416" cy="486926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8125" y="117874"/>
            <a:ext cx="6657975"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(5)</a:t>
            </a:r>
            <a:endParaRPr lang="ja-JP" altLang="en-US" sz="1600" dirty="0">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CC624B18-E525-2182-78EB-794C262C47CF}"/>
              </a:ext>
            </a:extLst>
          </p:cNvPr>
          <p:cNvSpPr/>
          <p:nvPr/>
        </p:nvSpPr>
        <p:spPr>
          <a:xfrm>
            <a:off x="3503373" y="1562470"/>
            <a:ext cx="2521972" cy="490955"/>
          </a:xfrm>
          <a:prstGeom prst="wedgeRectCallout">
            <a:avLst>
              <a:gd name="adj1" fmla="val -27060"/>
              <a:gd name="adj2" fmla="val 12058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検索先</a:t>
            </a:r>
            <a:r>
              <a:rPr kumimoji="1" lang="en-US" altLang="ja-JP" sz="900" dirty="0">
                <a:solidFill>
                  <a:schemeClr val="tx1"/>
                </a:solidFill>
                <a:latin typeface="Meiryo UI" panose="020B0604030504040204" pitchFamily="50" charset="-128"/>
                <a:ea typeface="Meiryo UI" panose="020B0604030504040204" pitchFamily="50" charset="-128"/>
              </a:rPr>
              <a:t>CKAN]</a:t>
            </a:r>
          </a:p>
          <a:p>
            <a:r>
              <a:rPr kumimoji="1" lang="ja-JP" altLang="en-US" sz="900" dirty="0">
                <a:solidFill>
                  <a:schemeClr val="tx1"/>
                </a:solidFill>
                <a:latin typeface="Meiryo UI" panose="020B0604030504040204" pitchFamily="50" charset="-128"/>
                <a:ea typeface="Meiryo UI" panose="020B0604030504040204" pitchFamily="50" charset="-128"/>
              </a:rPr>
              <a:t>カタログの検索先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をラジオボタンで選択します。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デフォルトは「横断・詳細検索用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487E989A-9EA5-C2E1-ACB8-9938DC5046E3}"/>
              </a:ext>
            </a:extLst>
          </p:cNvPr>
          <p:cNvSpPr/>
          <p:nvPr/>
        </p:nvSpPr>
        <p:spPr>
          <a:xfrm>
            <a:off x="6402628" y="1486162"/>
            <a:ext cx="1667981" cy="753000"/>
          </a:xfrm>
          <a:prstGeom prst="wedgeRectCallout">
            <a:avLst>
              <a:gd name="adj1" fmla="val 56505"/>
              <a:gd name="adj2" fmla="val 143309"/>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に横断検索用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を指定して押下すると横断検索カタログのみの検索結果が表示されます。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08AA36E5-7F47-FD3E-05AA-4F157A3CA3CB}"/>
              </a:ext>
            </a:extLst>
          </p:cNvPr>
          <p:cNvSpPr/>
          <p:nvPr/>
        </p:nvSpPr>
        <p:spPr>
          <a:xfrm>
            <a:off x="3285018" y="4019551"/>
            <a:ext cx="2115657" cy="648224"/>
          </a:xfrm>
          <a:prstGeom prst="wedgeRectCallout">
            <a:avLst>
              <a:gd name="adj1" fmla="val -65678"/>
              <a:gd name="adj2" fmla="val -3400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赤星アイコンがついているカタログについて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赤星がついている横断検索カタログは、詳細検索カタログと紐づき関係をもつカタログであることを意味しています。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CF3D82FB-6138-7BB7-8FC2-E1A9CCC381BC}"/>
              </a:ext>
            </a:extLst>
          </p:cNvPr>
          <p:cNvSpPr txBox="1"/>
          <p:nvPr/>
        </p:nvSpPr>
        <p:spPr>
          <a:xfrm>
            <a:off x="143006" y="692856"/>
            <a:ext cx="9629644"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にログインし、検索先</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を選択した場合の複製・編集・削除画面は以下の通りです。</a:t>
            </a:r>
          </a:p>
        </p:txBody>
      </p:sp>
      <p:sp>
        <p:nvSpPr>
          <p:cNvPr id="8" name="吹き出し: 四角形 7">
            <a:extLst>
              <a:ext uri="{FF2B5EF4-FFF2-40B4-BE49-F238E27FC236}">
                <a16:creationId xmlns:a16="http://schemas.microsoft.com/office/drawing/2014/main" id="{62F8A431-C51A-A1E2-BB1A-FFCF15C5ADC9}"/>
              </a:ext>
            </a:extLst>
          </p:cNvPr>
          <p:cNvSpPr/>
          <p:nvPr/>
        </p:nvSpPr>
        <p:spPr>
          <a:xfrm>
            <a:off x="5513032" y="3915709"/>
            <a:ext cx="3796859" cy="2022873"/>
          </a:xfrm>
          <a:prstGeom prst="wedgeRectCallout">
            <a:avLst>
              <a:gd name="adj1" fmla="val 30417"/>
              <a:gd name="adj2" fmla="val -66532"/>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紐づけられている詳細検索カタログは削除されません。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96990F29-DFCA-FA60-5749-6E659E41033A}"/>
              </a:ext>
            </a:extLst>
          </p:cNvPr>
          <p:cNvPicPr>
            <a:picLocks noChangeAspect="1"/>
          </p:cNvPicPr>
          <p:nvPr/>
        </p:nvPicPr>
        <p:blipFill rotWithShape="1">
          <a:blip r:embed="rId4"/>
          <a:srcRect t="4187"/>
          <a:stretch/>
        </p:blipFill>
        <p:spPr>
          <a:xfrm>
            <a:off x="5618982" y="4836664"/>
            <a:ext cx="3538434" cy="1055999"/>
          </a:xfrm>
          <a:prstGeom prst="rect">
            <a:avLst/>
          </a:prstGeom>
        </p:spPr>
      </p:pic>
    </p:spTree>
    <p:extLst>
      <p:ext uri="{BB962C8B-B14F-4D97-AF65-F5344CB8AC3E}">
        <p14:creationId xmlns:p14="http://schemas.microsoft.com/office/powerpoint/2010/main" val="2806465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90A689B-B911-B2AD-FAA4-73F94DC02BFE}"/>
              </a:ext>
            </a:extLst>
          </p:cNvPr>
          <p:cNvPicPr>
            <a:picLocks noChangeAspect="1"/>
          </p:cNvPicPr>
          <p:nvPr/>
        </p:nvPicPr>
        <p:blipFill>
          <a:blip r:embed="rId3"/>
          <a:stretch>
            <a:fillRect/>
          </a:stretch>
        </p:blipFill>
        <p:spPr>
          <a:xfrm>
            <a:off x="319596" y="1347599"/>
            <a:ext cx="9266808" cy="4909836"/>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09550" y="117874"/>
            <a:ext cx="6583603"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(6)</a:t>
            </a:r>
            <a:endParaRPr lang="ja-JP" altLang="en-US" sz="1600" dirty="0">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C0E7FC3A-06BF-EBBE-FFF9-A2904DBE0C08}"/>
              </a:ext>
            </a:extLst>
          </p:cNvPr>
          <p:cNvSpPr/>
          <p:nvPr/>
        </p:nvSpPr>
        <p:spPr>
          <a:xfrm>
            <a:off x="6583603" y="1647825"/>
            <a:ext cx="1667981" cy="753000"/>
          </a:xfrm>
          <a:prstGeom prst="wedgeRectCallout">
            <a:avLst>
              <a:gd name="adj1" fmla="val 56505"/>
              <a:gd name="adj2" fmla="val 143309"/>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に詳細検索用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を指定して押下すると詳細検索カタログのみの検索結果が表示されます。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E940AE01-9783-112E-8CB0-6D963158A1D4}"/>
              </a:ext>
            </a:extLst>
          </p:cNvPr>
          <p:cNvSpPr/>
          <p:nvPr/>
        </p:nvSpPr>
        <p:spPr>
          <a:xfrm>
            <a:off x="2894271" y="5516920"/>
            <a:ext cx="2115657" cy="648224"/>
          </a:xfrm>
          <a:prstGeom prst="wedgeRectCallout">
            <a:avLst>
              <a:gd name="adj1" fmla="val -37366"/>
              <a:gd name="adj2" fmla="val -100767"/>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赤星アイコンがついているカタログについて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赤星がついている詳細検索カタログは、横断検索カタログと紐づき関係をもつカタログであることを意味しています。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85BE6FC7-6AE7-C89B-C6F8-4F3D15CA8517}"/>
              </a:ext>
            </a:extLst>
          </p:cNvPr>
          <p:cNvSpPr txBox="1"/>
          <p:nvPr/>
        </p:nvSpPr>
        <p:spPr>
          <a:xfrm>
            <a:off x="143006" y="692856"/>
            <a:ext cx="9629644"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にログインし、検索先</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を選択した場合の複製・編集・削除画面は以下の通りです。</a:t>
            </a:r>
          </a:p>
        </p:txBody>
      </p:sp>
      <p:sp>
        <p:nvSpPr>
          <p:cNvPr id="7" name="吹き出し: 四角形 6">
            <a:extLst>
              <a:ext uri="{FF2B5EF4-FFF2-40B4-BE49-F238E27FC236}">
                <a16:creationId xmlns:a16="http://schemas.microsoft.com/office/drawing/2014/main" id="{CBDF7498-DA81-4661-9447-952EB6A2802A}"/>
              </a:ext>
            </a:extLst>
          </p:cNvPr>
          <p:cNvSpPr/>
          <p:nvPr/>
        </p:nvSpPr>
        <p:spPr>
          <a:xfrm>
            <a:off x="5290231" y="4367379"/>
            <a:ext cx="4154992" cy="2022873"/>
          </a:xfrm>
          <a:prstGeom prst="wedgeRectCallout">
            <a:avLst>
              <a:gd name="adj1" fmla="val 30586"/>
              <a:gd name="adj2" fmla="val -8584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紐づけられている横断検索カタログは削除されません。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30D1A8D5-E41F-D213-7B6A-2E53177F0264}"/>
              </a:ext>
            </a:extLst>
          </p:cNvPr>
          <p:cNvPicPr>
            <a:picLocks noChangeAspect="1"/>
          </p:cNvPicPr>
          <p:nvPr/>
        </p:nvPicPr>
        <p:blipFill>
          <a:blip r:embed="rId4"/>
          <a:stretch>
            <a:fillRect/>
          </a:stretch>
        </p:blipFill>
        <p:spPr>
          <a:xfrm>
            <a:off x="5588289" y="5264303"/>
            <a:ext cx="3576631" cy="1092265"/>
          </a:xfrm>
          <a:prstGeom prst="rect">
            <a:avLst/>
          </a:prstGeom>
        </p:spPr>
      </p:pic>
    </p:spTree>
    <p:extLst>
      <p:ext uri="{BB962C8B-B14F-4D97-AF65-F5344CB8AC3E}">
        <p14:creationId xmlns:p14="http://schemas.microsoft.com/office/powerpoint/2010/main" val="3847373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4E50C3-0FB2-7202-5024-C408C4363EAF}"/>
              </a:ext>
            </a:extLst>
          </p:cNvPr>
          <p:cNvPicPr>
            <a:picLocks noChangeAspect="1"/>
          </p:cNvPicPr>
          <p:nvPr/>
        </p:nvPicPr>
        <p:blipFill>
          <a:blip r:embed="rId3"/>
          <a:stretch>
            <a:fillRect/>
          </a:stretch>
        </p:blipFill>
        <p:spPr>
          <a:xfrm>
            <a:off x="362412" y="1420612"/>
            <a:ext cx="8898557" cy="487365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19075" y="117874"/>
            <a:ext cx="8070609"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(7)</a:t>
            </a:r>
            <a:endParaRPr lang="ja-JP" altLang="en-US"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3B5BCB53-EB16-06E7-9FC0-73BE412F20B1}"/>
              </a:ext>
            </a:extLst>
          </p:cNvPr>
          <p:cNvSpPr txBox="1"/>
          <p:nvPr/>
        </p:nvSpPr>
        <p:spPr>
          <a:xfrm>
            <a:off x="143006" y="692856"/>
            <a:ext cx="9629644"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にログインし、検索先</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に横断・詳細検索用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を選択した場合の複製・編集・削除画面は以下の通りです。</a:t>
            </a:r>
          </a:p>
        </p:txBody>
      </p:sp>
      <p:sp>
        <p:nvSpPr>
          <p:cNvPr id="13" name="吹き出し: 四角形 12">
            <a:extLst>
              <a:ext uri="{FF2B5EF4-FFF2-40B4-BE49-F238E27FC236}">
                <a16:creationId xmlns:a16="http://schemas.microsoft.com/office/drawing/2014/main" id="{98AC526B-CADE-E4AC-5EFE-2171FC2EA743}"/>
              </a:ext>
            </a:extLst>
          </p:cNvPr>
          <p:cNvSpPr/>
          <p:nvPr/>
        </p:nvSpPr>
        <p:spPr>
          <a:xfrm>
            <a:off x="7875606" y="1596032"/>
            <a:ext cx="1667981" cy="753000"/>
          </a:xfrm>
          <a:prstGeom prst="wedgeRectCallout">
            <a:avLst>
              <a:gd name="adj1" fmla="val -5235"/>
              <a:gd name="adj2" fmla="val 119729"/>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に詳細検索用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を指定して押下すると横断検索カタログと詳細検索カタログの検索結果が表示されます。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8BA3F48E-0360-2D97-854B-5261556E74FE}"/>
              </a:ext>
            </a:extLst>
          </p:cNvPr>
          <p:cNvSpPr/>
          <p:nvPr/>
        </p:nvSpPr>
        <p:spPr>
          <a:xfrm>
            <a:off x="2002056" y="5763706"/>
            <a:ext cx="3069069" cy="401438"/>
          </a:xfrm>
          <a:prstGeom prst="wedgeRectCallout">
            <a:avLst>
              <a:gd name="adj1" fmla="val -14119"/>
              <a:gd name="adj2" fmla="val -12139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横断・詳細検索用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の検索時の検索結果一覧について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紐づき関係のあるカタログは横並びで表示されます。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7B37E5F5-CA06-84DF-701A-0320A216597D}"/>
              </a:ext>
            </a:extLst>
          </p:cNvPr>
          <p:cNvSpPr/>
          <p:nvPr/>
        </p:nvSpPr>
        <p:spPr>
          <a:xfrm>
            <a:off x="3733864" y="2654320"/>
            <a:ext cx="4154992" cy="2022873"/>
          </a:xfrm>
          <a:prstGeom prst="wedgeRectCallout">
            <a:avLst>
              <a:gd name="adj1" fmla="val 52593"/>
              <a:gd name="adj2" fmla="val -9481"/>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紐づけられている横断検索カタログは削除されません。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FE2C958F-78DC-64BE-2EA5-E2DB491CEF99}"/>
              </a:ext>
            </a:extLst>
          </p:cNvPr>
          <p:cNvPicPr>
            <a:picLocks noChangeAspect="1"/>
          </p:cNvPicPr>
          <p:nvPr/>
        </p:nvPicPr>
        <p:blipFill rotWithShape="1">
          <a:blip r:embed="rId4"/>
          <a:srcRect t="803"/>
          <a:stretch/>
        </p:blipFill>
        <p:spPr>
          <a:xfrm>
            <a:off x="3880990" y="3595415"/>
            <a:ext cx="3860740" cy="1010228"/>
          </a:xfrm>
          <a:prstGeom prst="rect">
            <a:avLst/>
          </a:prstGeom>
        </p:spPr>
      </p:pic>
    </p:spTree>
    <p:extLst>
      <p:ext uri="{BB962C8B-B14F-4D97-AF65-F5344CB8AC3E}">
        <p14:creationId xmlns:p14="http://schemas.microsoft.com/office/powerpoint/2010/main" val="92226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74182" y="1307713"/>
            <a:ext cx="9762994" cy="541377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にログインしている場合の複製ボタン押下時に表示されるプルダウンとダイアログは以下の通りです。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63079" y="1395619"/>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横断検索カタログの複製ボタン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（紐づく詳細検索カタログなし）</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2771136" y="1492429"/>
            <a:ext cx="3290817"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「横断カタログと紐づく詳細カタログ作成」を選択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1C24E85E-A0DA-4BDC-9B1E-D123199F2A4E}"/>
              </a:ext>
            </a:extLst>
          </p:cNvPr>
          <p:cNvSpPr txBox="1"/>
          <p:nvPr/>
        </p:nvSpPr>
        <p:spPr>
          <a:xfrm>
            <a:off x="6842920" y="1468745"/>
            <a:ext cx="2318270"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59" name="テキスト ボックス 158">
            <a:extLst>
              <a:ext uri="{FF2B5EF4-FFF2-40B4-BE49-F238E27FC236}">
                <a16:creationId xmlns:a16="http://schemas.microsoft.com/office/drawing/2014/main" id="{CE145C3D-81FC-46DB-B9A1-2FAC73A9000B}"/>
              </a:ext>
            </a:extLst>
          </p:cNvPr>
          <p:cNvSpPr txBox="1"/>
          <p:nvPr/>
        </p:nvSpPr>
        <p:spPr>
          <a:xfrm>
            <a:off x="3269484" y="3058620"/>
            <a:ext cx="2452696"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60" name="テキスト ボックス 159">
            <a:extLst>
              <a:ext uri="{FF2B5EF4-FFF2-40B4-BE49-F238E27FC236}">
                <a16:creationId xmlns:a16="http://schemas.microsoft.com/office/drawing/2014/main" id="{A11A72F7-5B45-4BDA-84B5-F0F54B7D1BE7}"/>
              </a:ext>
            </a:extLst>
          </p:cNvPr>
          <p:cNvSpPr txBox="1"/>
          <p:nvPr/>
        </p:nvSpPr>
        <p:spPr>
          <a:xfrm>
            <a:off x="6386142" y="3058620"/>
            <a:ext cx="3231825"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「新規で横断カタログと詳細カタログ作成」を選択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(8)</a:t>
            </a:r>
            <a:endParaRPr lang="ja-JP" altLang="en-US" sz="1600" dirty="0">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E467BC9D-6FB4-87D6-0320-F998171DA349}"/>
              </a:ext>
            </a:extLst>
          </p:cNvPr>
          <p:cNvPicPr>
            <a:picLocks noChangeAspect="1"/>
          </p:cNvPicPr>
          <p:nvPr/>
        </p:nvPicPr>
        <p:blipFill rotWithShape="1">
          <a:blip r:embed="rId3"/>
          <a:srcRect l="5344" t="711" r="3200" b="1918"/>
          <a:stretch/>
        </p:blipFill>
        <p:spPr>
          <a:xfrm>
            <a:off x="280341" y="1866660"/>
            <a:ext cx="2248980" cy="2068703"/>
          </a:xfrm>
          <a:prstGeom prst="rect">
            <a:avLst/>
          </a:prstGeom>
          <a:ln>
            <a:solidFill>
              <a:schemeClr val="accent3"/>
            </a:solidFill>
          </a:ln>
        </p:spPr>
      </p:pic>
      <p:pic>
        <p:nvPicPr>
          <p:cNvPr id="6" name="図 5">
            <a:extLst>
              <a:ext uri="{FF2B5EF4-FFF2-40B4-BE49-F238E27FC236}">
                <a16:creationId xmlns:a16="http://schemas.microsoft.com/office/drawing/2014/main" id="{1F2A92CD-28D2-F86B-461F-DC6EB7F2CEAA}"/>
              </a:ext>
            </a:extLst>
          </p:cNvPr>
          <p:cNvPicPr>
            <a:picLocks noChangeAspect="1"/>
          </p:cNvPicPr>
          <p:nvPr/>
        </p:nvPicPr>
        <p:blipFill rotWithShape="1">
          <a:blip r:embed="rId4"/>
          <a:srcRect l="2705" t="2187" r="1243" b="-1"/>
          <a:stretch/>
        </p:blipFill>
        <p:spPr>
          <a:xfrm>
            <a:off x="230071" y="4848317"/>
            <a:ext cx="2397381" cy="1733159"/>
          </a:xfrm>
          <a:prstGeom prst="rect">
            <a:avLst/>
          </a:prstGeom>
          <a:ln>
            <a:solidFill>
              <a:schemeClr val="accent3"/>
            </a:solidFill>
          </a:ln>
        </p:spPr>
      </p:pic>
      <p:sp>
        <p:nvSpPr>
          <p:cNvPr id="42" name="テキスト ボックス 41">
            <a:extLst>
              <a:ext uri="{FF2B5EF4-FFF2-40B4-BE49-F238E27FC236}">
                <a16:creationId xmlns:a16="http://schemas.microsoft.com/office/drawing/2014/main" id="{FC695502-73B5-853F-B559-0F9A3CB525F7}"/>
              </a:ext>
            </a:extLst>
          </p:cNvPr>
          <p:cNvSpPr txBox="1"/>
          <p:nvPr/>
        </p:nvSpPr>
        <p:spPr>
          <a:xfrm>
            <a:off x="302754" y="4386652"/>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横断検索カタログの複製ボタン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（紐づく詳細検索カタログあり）</a:t>
            </a:r>
          </a:p>
        </p:txBody>
      </p:sp>
      <p:pic>
        <p:nvPicPr>
          <p:cNvPr id="11" name="図 10">
            <a:extLst>
              <a:ext uri="{FF2B5EF4-FFF2-40B4-BE49-F238E27FC236}">
                <a16:creationId xmlns:a16="http://schemas.microsoft.com/office/drawing/2014/main" id="{E209D542-27FC-25BB-4E57-7676739ECE77}"/>
              </a:ext>
            </a:extLst>
          </p:cNvPr>
          <p:cNvPicPr>
            <a:picLocks noChangeAspect="1"/>
          </p:cNvPicPr>
          <p:nvPr/>
        </p:nvPicPr>
        <p:blipFill>
          <a:blip r:embed="rId5"/>
          <a:stretch>
            <a:fillRect/>
          </a:stretch>
        </p:blipFill>
        <p:spPr>
          <a:xfrm>
            <a:off x="2675935" y="1750630"/>
            <a:ext cx="3481221" cy="1064402"/>
          </a:xfrm>
          <a:prstGeom prst="rect">
            <a:avLst/>
          </a:prstGeom>
          <a:ln>
            <a:solidFill>
              <a:schemeClr val="accent3"/>
            </a:solidFill>
          </a:ln>
        </p:spPr>
      </p:pic>
      <p:pic>
        <p:nvPicPr>
          <p:cNvPr id="16" name="図 15">
            <a:extLst>
              <a:ext uri="{FF2B5EF4-FFF2-40B4-BE49-F238E27FC236}">
                <a16:creationId xmlns:a16="http://schemas.microsoft.com/office/drawing/2014/main" id="{86944D4F-D001-40A4-1226-64C40072982D}"/>
              </a:ext>
            </a:extLst>
          </p:cNvPr>
          <p:cNvPicPr>
            <a:picLocks noChangeAspect="1"/>
          </p:cNvPicPr>
          <p:nvPr/>
        </p:nvPicPr>
        <p:blipFill>
          <a:blip r:embed="rId6"/>
          <a:stretch>
            <a:fillRect/>
          </a:stretch>
        </p:blipFill>
        <p:spPr>
          <a:xfrm>
            <a:off x="2681729" y="3382883"/>
            <a:ext cx="3481222" cy="1064402"/>
          </a:xfrm>
          <a:prstGeom prst="rect">
            <a:avLst/>
          </a:prstGeom>
          <a:ln>
            <a:solidFill>
              <a:schemeClr val="accent3"/>
            </a:solidFill>
          </a:ln>
        </p:spPr>
      </p:pic>
      <p:pic>
        <p:nvPicPr>
          <p:cNvPr id="18" name="図 17">
            <a:extLst>
              <a:ext uri="{FF2B5EF4-FFF2-40B4-BE49-F238E27FC236}">
                <a16:creationId xmlns:a16="http://schemas.microsoft.com/office/drawing/2014/main" id="{70EBC4BD-2F9E-9A10-AE4B-2231AB62A797}"/>
              </a:ext>
            </a:extLst>
          </p:cNvPr>
          <p:cNvPicPr>
            <a:picLocks noChangeAspect="1"/>
          </p:cNvPicPr>
          <p:nvPr/>
        </p:nvPicPr>
        <p:blipFill>
          <a:blip r:embed="rId7"/>
          <a:stretch>
            <a:fillRect/>
          </a:stretch>
        </p:blipFill>
        <p:spPr>
          <a:xfrm>
            <a:off x="6270970" y="3373726"/>
            <a:ext cx="3481222" cy="1066606"/>
          </a:xfrm>
          <a:prstGeom prst="rect">
            <a:avLst/>
          </a:prstGeom>
          <a:ln>
            <a:solidFill>
              <a:schemeClr val="accent3"/>
            </a:solidFill>
          </a:ln>
        </p:spPr>
      </p:pic>
      <p:pic>
        <p:nvPicPr>
          <p:cNvPr id="51" name="図 50">
            <a:extLst>
              <a:ext uri="{FF2B5EF4-FFF2-40B4-BE49-F238E27FC236}">
                <a16:creationId xmlns:a16="http://schemas.microsoft.com/office/drawing/2014/main" id="{74537B26-7D73-CCD5-75FB-1E25C383ACFE}"/>
              </a:ext>
            </a:extLst>
          </p:cNvPr>
          <p:cNvPicPr>
            <a:picLocks noChangeAspect="1"/>
          </p:cNvPicPr>
          <p:nvPr/>
        </p:nvPicPr>
        <p:blipFill>
          <a:blip r:embed="rId8"/>
          <a:stretch>
            <a:fillRect/>
          </a:stretch>
        </p:blipFill>
        <p:spPr>
          <a:xfrm>
            <a:off x="6252357" y="1755930"/>
            <a:ext cx="3474960" cy="1064402"/>
          </a:xfrm>
          <a:prstGeom prst="rect">
            <a:avLst/>
          </a:prstGeom>
          <a:ln>
            <a:solidFill>
              <a:schemeClr val="accent3"/>
            </a:solidFill>
          </a:ln>
        </p:spPr>
      </p:pic>
    </p:spTree>
    <p:extLst>
      <p:ext uri="{BB962C8B-B14F-4D97-AF65-F5344CB8AC3E}">
        <p14:creationId xmlns:p14="http://schemas.microsoft.com/office/powerpoint/2010/main" val="4223018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74182" y="1307713"/>
            <a:ext cx="9762994" cy="541377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にログインしている場合の複製ボタン押下時に表示されるプルダウンとダイアログは以下の通りです。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63079" y="1395619"/>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詳細検索カタログの複製ボタン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（紐づく横断検索カタログなし）</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2771136" y="1492429"/>
            <a:ext cx="3290817"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「詳細カタログと紐づく横断カタログ作成」を選択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1C24E85E-A0DA-4BDC-9B1E-D123199F2A4E}"/>
              </a:ext>
            </a:extLst>
          </p:cNvPr>
          <p:cNvSpPr txBox="1"/>
          <p:nvPr/>
        </p:nvSpPr>
        <p:spPr>
          <a:xfrm>
            <a:off x="6842920" y="1468745"/>
            <a:ext cx="2318270"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59" name="テキスト ボックス 158">
            <a:extLst>
              <a:ext uri="{FF2B5EF4-FFF2-40B4-BE49-F238E27FC236}">
                <a16:creationId xmlns:a16="http://schemas.microsoft.com/office/drawing/2014/main" id="{CE145C3D-81FC-46DB-B9A1-2FAC73A9000B}"/>
              </a:ext>
            </a:extLst>
          </p:cNvPr>
          <p:cNvSpPr txBox="1"/>
          <p:nvPr/>
        </p:nvSpPr>
        <p:spPr>
          <a:xfrm>
            <a:off x="3269484" y="3058620"/>
            <a:ext cx="2452696"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60" name="テキスト ボックス 159">
            <a:extLst>
              <a:ext uri="{FF2B5EF4-FFF2-40B4-BE49-F238E27FC236}">
                <a16:creationId xmlns:a16="http://schemas.microsoft.com/office/drawing/2014/main" id="{A11A72F7-5B45-4BDA-84B5-F0F54B7D1BE7}"/>
              </a:ext>
            </a:extLst>
          </p:cNvPr>
          <p:cNvSpPr txBox="1"/>
          <p:nvPr/>
        </p:nvSpPr>
        <p:spPr>
          <a:xfrm>
            <a:off x="6386142" y="3058620"/>
            <a:ext cx="3231825"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「新規で横断カタログと詳細カタログ作成」を選択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(9)</a:t>
            </a:r>
            <a:endParaRPr lang="ja-JP" altLang="en-US" sz="16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FC695502-73B5-853F-B559-0F9A3CB525F7}"/>
              </a:ext>
            </a:extLst>
          </p:cNvPr>
          <p:cNvSpPr txBox="1"/>
          <p:nvPr/>
        </p:nvSpPr>
        <p:spPr>
          <a:xfrm>
            <a:off x="302754" y="4386652"/>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詳細検索カタログの複製ボタン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（紐づく横断検索カタログあり）</a:t>
            </a:r>
          </a:p>
        </p:txBody>
      </p:sp>
      <p:pic>
        <p:nvPicPr>
          <p:cNvPr id="8" name="図 7">
            <a:extLst>
              <a:ext uri="{FF2B5EF4-FFF2-40B4-BE49-F238E27FC236}">
                <a16:creationId xmlns:a16="http://schemas.microsoft.com/office/drawing/2014/main" id="{E8101775-4B5B-A47A-432B-BE11F5118A3B}"/>
              </a:ext>
            </a:extLst>
          </p:cNvPr>
          <p:cNvPicPr>
            <a:picLocks noChangeAspect="1"/>
          </p:cNvPicPr>
          <p:nvPr/>
        </p:nvPicPr>
        <p:blipFill rotWithShape="1">
          <a:blip r:embed="rId3"/>
          <a:srcRect l="1" r="1736"/>
          <a:stretch/>
        </p:blipFill>
        <p:spPr>
          <a:xfrm>
            <a:off x="212464" y="1839742"/>
            <a:ext cx="2331786" cy="2169840"/>
          </a:xfrm>
          <a:prstGeom prst="rect">
            <a:avLst/>
          </a:prstGeom>
          <a:ln>
            <a:solidFill>
              <a:schemeClr val="accent3"/>
            </a:solidFill>
          </a:ln>
        </p:spPr>
      </p:pic>
      <p:pic>
        <p:nvPicPr>
          <p:cNvPr id="21" name="図 20">
            <a:extLst>
              <a:ext uri="{FF2B5EF4-FFF2-40B4-BE49-F238E27FC236}">
                <a16:creationId xmlns:a16="http://schemas.microsoft.com/office/drawing/2014/main" id="{767E1BF6-A7E4-F282-3753-A33D41B651E5}"/>
              </a:ext>
            </a:extLst>
          </p:cNvPr>
          <p:cNvPicPr>
            <a:picLocks noChangeAspect="1"/>
          </p:cNvPicPr>
          <p:nvPr/>
        </p:nvPicPr>
        <p:blipFill rotWithShape="1">
          <a:blip r:embed="rId4"/>
          <a:srcRect l="2705" t="2187" r="1243" b="-1"/>
          <a:stretch/>
        </p:blipFill>
        <p:spPr>
          <a:xfrm>
            <a:off x="230071" y="4848317"/>
            <a:ext cx="2397381" cy="1733159"/>
          </a:xfrm>
          <a:prstGeom prst="rect">
            <a:avLst/>
          </a:prstGeom>
          <a:ln>
            <a:solidFill>
              <a:schemeClr val="accent3"/>
            </a:solidFill>
          </a:ln>
        </p:spPr>
      </p:pic>
      <p:pic>
        <p:nvPicPr>
          <p:cNvPr id="10" name="図 9">
            <a:extLst>
              <a:ext uri="{FF2B5EF4-FFF2-40B4-BE49-F238E27FC236}">
                <a16:creationId xmlns:a16="http://schemas.microsoft.com/office/drawing/2014/main" id="{7F47B33E-56D7-E355-06EA-9862F50E60D6}"/>
              </a:ext>
            </a:extLst>
          </p:cNvPr>
          <p:cNvPicPr>
            <a:picLocks noChangeAspect="1"/>
          </p:cNvPicPr>
          <p:nvPr/>
        </p:nvPicPr>
        <p:blipFill>
          <a:blip r:embed="rId5"/>
          <a:stretch>
            <a:fillRect/>
          </a:stretch>
        </p:blipFill>
        <p:spPr>
          <a:xfrm>
            <a:off x="2660505" y="1761410"/>
            <a:ext cx="3474960" cy="1064402"/>
          </a:xfrm>
          <a:prstGeom prst="rect">
            <a:avLst/>
          </a:prstGeom>
          <a:ln>
            <a:solidFill>
              <a:schemeClr val="accent3"/>
            </a:solidFill>
          </a:ln>
        </p:spPr>
      </p:pic>
      <p:pic>
        <p:nvPicPr>
          <p:cNvPr id="15" name="図 14">
            <a:extLst>
              <a:ext uri="{FF2B5EF4-FFF2-40B4-BE49-F238E27FC236}">
                <a16:creationId xmlns:a16="http://schemas.microsoft.com/office/drawing/2014/main" id="{F0E94E04-EFF7-7359-879E-3307123A25C6}"/>
              </a:ext>
            </a:extLst>
          </p:cNvPr>
          <p:cNvPicPr>
            <a:picLocks noChangeAspect="1"/>
          </p:cNvPicPr>
          <p:nvPr/>
        </p:nvPicPr>
        <p:blipFill>
          <a:blip r:embed="rId6"/>
          <a:stretch>
            <a:fillRect/>
          </a:stretch>
        </p:blipFill>
        <p:spPr>
          <a:xfrm>
            <a:off x="6263823" y="1750379"/>
            <a:ext cx="3440744" cy="1056384"/>
          </a:xfrm>
          <a:prstGeom prst="rect">
            <a:avLst/>
          </a:prstGeom>
          <a:ln>
            <a:solidFill>
              <a:schemeClr val="accent3"/>
            </a:solidFill>
          </a:ln>
        </p:spPr>
      </p:pic>
      <p:pic>
        <p:nvPicPr>
          <p:cNvPr id="19" name="図 18">
            <a:extLst>
              <a:ext uri="{FF2B5EF4-FFF2-40B4-BE49-F238E27FC236}">
                <a16:creationId xmlns:a16="http://schemas.microsoft.com/office/drawing/2014/main" id="{4B436DC8-FDD5-42D2-5BC6-123DBDF45CF9}"/>
              </a:ext>
            </a:extLst>
          </p:cNvPr>
          <p:cNvPicPr>
            <a:picLocks noChangeAspect="1"/>
          </p:cNvPicPr>
          <p:nvPr/>
        </p:nvPicPr>
        <p:blipFill>
          <a:blip r:embed="rId7"/>
          <a:stretch>
            <a:fillRect/>
          </a:stretch>
        </p:blipFill>
        <p:spPr>
          <a:xfrm>
            <a:off x="2676859" y="3364009"/>
            <a:ext cx="3474961" cy="1067310"/>
          </a:xfrm>
          <a:prstGeom prst="rect">
            <a:avLst/>
          </a:prstGeom>
          <a:ln>
            <a:solidFill>
              <a:schemeClr val="accent3"/>
            </a:solidFill>
          </a:ln>
        </p:spPr>
      </p:pic>
      <p:pic>
        <p:nvPicPr>
          <p:cNvPr id="22" name="図 21">
            <a:extLst>
              <a:ext uri="{FF2B5EF4-FFF2-40B4-BE49-F238E27FC236}">
                <a16:creationId xmlns:a16="http://schemas.microsoft.com/office/drawing/2014/main" id="{BED5214D-31E6-5799-B784-FFB5260E6844}"/>
              </a:ext>
            </a:extLst>
          </p:cNvPr>
          <p:cNvPicPr>
            <a:picLocks noChangeAspect="1"/>
          </p:cNvPicPr>
          <p:nvPr/>
        </p:nvPicPr>
        <p:blipFill>
          <a:blip r:embed="rId8"/>
          <a:stretch>
            <a:fillRect/>
          </a:stretch>
        </p:blipFill>
        <p:spPr>
          <a:xfrm>
            <a:off x="6282872" y="3360991"/>
            <a:ext cx="3474961" cy="1056383"/>
          </a:xfrm>
          <a:prstGeom prst="rect">
            <a:avLst/>
          </a:prstGeom>
          <a:ln>
            <a:solidFill>
              <a:schemeClr val="accent3"/>
            </a:solidFill>
          </a:ln>
        </p:spPr>
      </p:pic>
    </p:spTree>
    <p:extLst>
      <p:ext uri="{BB962C8B-B14F-4D97-AF65-F5344CB8AC3E}">
        <p14:creationId xmlns:p14="http://schemas.microsoft.com/office/powerpoint/2010/main" val="3701661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150382" y="1307713"/>
            <a:ext cx="7374368" cy="35500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にログインしている場合の編集ボタン押下時に表示されるプルダウンとダイアログは以下の通りです。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239279" y="1395619"/>
            <a:ext cx="2226567"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横断検索カタログの編集ボタン</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3840549" y="1387839"/>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「横断カタログ編集」を選択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(10)</a:t>
            </a:r>
            <a:endParaRPr lang="ja-JP" altLang="en-US" sz="16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FC695502-73B5-853F-B559-0F9A3CB525F7}"/>
              </a:ext>
            </a:extLst>
          </p:cNvPr>
          <p:cNvSpPr txBox="1"/>
          <p:nvPr/>
        </p:nvSpPr>
        <p:spPr>
          <a:xfrm>
            <a:off x="398004" y="3340400"/>
            <a:ext cx="2226567"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詳細検索カタログの編集ボタン</a:t>
            </a:r>
          </a:p>
        </p:txBody>
      </p:sp>
      <p:pic>
        <p:nvPicPr>
          <p:cNvPr id="3" name="図 2">
            <a:extLst>
              <a:ext uri="{FF2B5EF4-FFF2-40B4-BE49-F238E27FC236}">
                <a16:creationId xmlns:a16="http://schemas.microsoft.com/office/drawing/2014/main" id="{72AE865B-E9C1-9000-EE6E-619562D03384}"/>
              </a:ext>
            </a:extLst>
          </p:cNvPr>
          <p:cNvPicPr>
            <a:picLocks noChangeAspect="1"/>
          </p:cNvPicPr>
          <p:nvPr/>
        </p:nvPicPr>
        <p:blipFill>
          <a:blip r:embed="rId3"/>
          <a:stretch>
            <a:fillRect/>
          </a:stretch>
        </p:blipFill>
        <p:spPr>
          <a:xfrm>
            <a:off x="3035548" y="1625671"/>
            <a:ext cx="3474961" cy="1056383"/>
          </a:xfrm>
          <a:prstGeom prst="rect">
            <a:avLst/>
          </a:prstGeom>
          <a:ln>
            <a:solidFill>
              <a:schemeClr val="accent3"/>
            </a:solidFill>
          </a:ln>
        </p:spPr>
      </p:pic>
      <p:pic>
        <p:nvPicPr>
          <p:cNvPr id="6" name="図 5">
            <a:extLst>
              <a:ext uri="{FF2B5EF4-FFF2-40B4-BE49-F238E27FC236}">
                <a16:creationId xmlns:a16="http://schemas.microsoft.com/office/drawing/2014/main" id="{E669AE85-F7DA-3EC5-3311-AD1DBD2A3E28}"/>
              </a:ext>
            </a:extLst>
          </p:cNvPr>
          <p:cNvPicPr>
            <a:picLocks noChangeAspect="1"/>
          </p:cNvPicPr>
          <p:nvPr/>
        </p:nvPicPr>
        <p:blipFill>
          <a:blip r:embed="rId4"/>
          <a:stretch>
            <a:fillRect/>
          </a:stretch>
        </p:blipFill>
        <p:spPr>
          <a:xfrm>
            <a:off x="642087" y="1672618"/>
            <a:ext cx="1209844" cy="819264"/>
          </a:xfrm>
          <a:prstGeom prst="rect">
            <a:avLst/>
          </a:prstGeom>
          <a:ln>
            <a:solidFill>
              <a:schemeClr val="accent3"/>
            </a:solidFill>
          </a:ln>
        </p:spPr>
      </p:pic>
      <p:pic>
        <p:nvPicPr>
          <p:cNvPr id="9" name="図 8">
            <a:extLst>
              <a:ext uri="{FF2B5EF4-FFF2-40B4-BE49-F238E27FC236}">
                <a16:creationId xmlns:a16="http://schemas.microsoft.com/office/drawing/2014/main" id="{90559F8B-6CC8-2E15-B9FC-787AE252B08F}"/>
              </a:ext>
            </a:extLst>
          </p:cNvPr>
          <p:cNvPicPr>
            <a:picLocks noChangeAspect="1"/>
          </p:cNvPicPr>
          <p:nvPr/>
        </p:nvPicPr>
        <p:blipFill>
          <a:blip r:embed="rId5"/>
          <a:stretch>
            <a:fillRect/>
          </a:stretch>
        </p:blipFill>
        <p:spPr>
          <a:xfrm>
            <a:off x="632561" y="3647481"/>
            <a:ext cx="1219370" cy="828791"/>
          </a:xfrm>
          <a:prstGeom prst="rect">
            <a:avLst/>
          </a:prstGeom>
          <a:ln>
            <a:solidFill>
              <a:schemeClr val="accent3"/>
            </a:solidFill>
          </a:ln>
        </p:spPr>
      </p:pic>
      <p:pic>
        <p:nvPicPr>
          <p:cNvPr id="13" name="図 12">
            <a:extLst>
              <a:ext uri="{FF2B5EF4-FFF2-40B4-BE49-F238E27FC236}">
                <a16:creationId xmlns:a16="http://schemas.microsoft.com/office/drawing/2014/main" id="{28C6B68D-47FD-7D78-205E-862CDF6790A9}"/>
              </a:ext>
            </a:extLst>
          </p:cNvPr>
          <p:cNvPicPr>
            <a:picLocks noChangeAspect="1"/>
          </p:cNvPicPr>
          <p:nvPr/>
        </p:nvPicPr>
        <p:blipFill>
          <a:blip r:embed="rId6"/>
          <a:stretch>
            <a:fillRect/>
          </a:stretch>
        </p:blipFill>
        <p:spPr>
          <a:xfrm>
            <a:off x="3035547" y="3489138"/>
            <a:ext cx="3474962" cy="1049767"/>
          </a:xfrm>
          <a:prstGeom prst="rect">
            <a:avLst/>
          </a:prstGeom>
          <a:ln>
            <a:solidFill>
              <a:schemeClr val="accent3"/>
            </a:solidFill>
          </a:ln>
        </p:spPr>
      </p:pic>
      <p:sp>
        <p:nvSpPr>
          <p:cNvPr id="26" name="テキスト ボックス 25">
            <a:extLst>
              <a:ext uri="{FF2B5EF4-FFF2-40B4-BE49-F238E27FC236}">
                <a16:creationId xmlns:a16="http://schemas.microsoft.com/office/drawing/2014/main" id="{871E86DF-47A8-817D-AB82-3EECF1D58496}"/>
              </a:ext>
            </a:extLst>
          </p:cNvPr>
          <p:cNvSpPr txBox="1"/>
          <p:nvPr/>
        </p:nvSpPr>
        <p:spPr>
          <a:xfrm>
            <a:off x="3874963" y="3230362"/>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「詳細カタログ編集」を選択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7047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226582" y="1307713"/>
            <a:ext cx="8307818" cy="417868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にログインしている場合の削除ボタン押下時に表示されるプルダウンとダイアログは以下の通りです。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092812" y="1444397"/>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横断検索カタログの削除ボタン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（紐づく横断検索カタログなし）</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5040699" y="1483089"/>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(11)</a:t>
            </a:r>
            <a:endParaRPr lang="ja-JP" altLang="en-US" sz="16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871E86DF-47A8-817D-AB82-3EECF1D58496}"/>
              </a:ext>
            </a:extLst>
          </p:cNvPr>
          <p:cNvSpPr txBox="1"/>
          <p:nvPr/>
        </p:nvSpPr>
        <p:spPr>
          <a:xfrm>
            <a:off x="4131969" y="3423864"/>
            <a:ext cx="431199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「詳細カタログと詳細カタログに紐づく横断カタログ削除」を選択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9256C86-550D-80EA-BE4B-55B830B1638C}"/>
              </a:ext>
            </a:extLst>
          </p:cNvPr>
          <p:cNvSpPr txBox="1"/>
          <p:nvPr/>
        </p:nvSpPr>
        <p:spPr>
          <a:xfrm>
            <a:off x="1092813" y="3368861"/>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横断検索カタログの削除ボタン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（紐づく詳細検索カタログあり）</a:t>
            </a:r>
          </a:p>
        </p:txBody>
      </p:sp>
      <p:pic>
        <p:nvPicPr>
          <p:cNvPr id="23" name="図 22">
            <a:extLst>
              <a:ext uri="{FF2B5EF4-FFF2-40B4-BE49-F238E27FC236}">
                <a16:creationId xmlns:a16="http://schemas.microsoft.com/office/drawing/2014/main" id="{B265B260-E83C-74BB-EF63-D2EEF09287D9}"/>
              </a:ext>
            </a:extLst>
          </p:cNvPr>
          <p:cNvPicPr>
            <a:picLocks noChangeAspect="1"/>
          </p:cNvPicPr>
          <p:nvPr/>
        </p:nvPicPr>
        <p:blipFill>
          <a:blip r:embed="rId3"/>
          <a:stretch>
            <a:fillRect/>
          </a:stretch>
        </p:blipFill>
        <p:spPr>
          <a:xfrm>
            <a:off x="540579" y="3821001"/>
            <a:ext cx="3334215" cy="1276528"/>
          </a:xfrm>
          <a:prstGeom prst="rect">
            <a:avLst/>
          </a:prstGeom>
          <a:ln>
            <a:solidFill>
              <a:schemeClr val="accent3"/>
            </a:solidFill>
          </a:ln>
        </p:spPr>
      </p:pic>
      <p:sp>
        <p:nvSpPr>
          <p:cNvPr id="8" name="四角形: 角を丸くする 7">
            <a:extLst>
              <a:ext uri="{FF2B5EF4-FFF2-40B4-BE49-F238E27FC236}">
                <a16:creationId xmlns:a16="http://schemas.microsoft.com/office/drawing/2014/main" id="{247732E8-BA4E-04AE-0CCD-8D5DBF6A6AA5}"/>
              </a:ext>
            </a:extLst>
          </p:cNvPr>
          <p:cNvSpPr/>
          <p:nvPr/>
        </p:nvSpPr>
        <p:spPr>
          <a:xfrm>
            <a:off x="1676400" y="3839633"/>
            <a:ext cx="1076325" cy="4258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3874791A-DF18-4A63-1439-5FF3FE7A280D}"/>
              </a:ext>
            </a:extLst>
          </p:cNvPr>
          <p:cNvSpPr/>
          <p:nvPr/>
        </p:nvSpPr>
        <p:spPr>
          <a:xfrm>
            <a:off x="550956" y="3831166"/>
            <a:ext cx="1076325" cy="4258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2A55DCBC-8704-9D69-FED4-E8DA1FB97E84}"/>
              </a:ext>
            </a:extLst>
          </p:cNvPr>
          <p:cNvPicPr>
            <a:picLocks noChangeAspect="1"/>
          </p:cNvPicPr>
          <p:nvPr/>
        </p:nvPicPr>
        <p:blipFill>
          <a:blip r:embed="rId4"/>
          <a:stretch>
            <a:fillRect/>
          </a:stretch>
        </p:blipFill>
        <p:spPr>
          <a:xfrm>
            <a:off x="1591647" y="1974921"/>
            <a:ext cx="1228896" cy="819264"/>
          </a:xfrm>
          <a:prstGeom prst="rect">
            <a:avLst/>
          </a:prstGeom>
          <a:ln>
            <a:solidFill>
              <a:schemeClr val="accent3"/>
            </a:solidFill>
          </a:ln>
        </p:spPr>
      </p:pic>
      <p:pic>
        <p:nvPicPr>
          <p:cNvPr id="7" name="図 6">
            <a:extLst>
              <a:ext uri="{FF2B5EF4-FFF2-40B4-BE49-F238E27FC236}">
                <a16:creationId xmlns:a16="http://schemas.microsoft.com/office/drawing/2014/main" id="{54648187-564D-4748-2CB4-F8978268B65B}"/>
              </a:ext>
            </a:extLst>
          </p:cNvPr>
          <p:cNvPicPr>
            <a:picLocks noChangeAspect="1"/>
          </p:cNvPicPr>
          <p:nvPr/>
        </p:nvPicPr>
        <p:blipFill rotWithShape="1">
          <a:blip r:embed="rId5"/>
          <a:srcRect t="5869"/>
          <a:stretch/>
        </p:blipFill>
        <p:spPr>
          <a:xfrm>
            <a:off x="4425845" y="1760088"/>
            <a:ext cx="3474962" cy="1027856"/>
          </a:xfrm>
          <a:prstGeom prst="rect">
            <a:avLst/>
          </a:prstGeom>
          <a:ln>
            <a:solidFill>
              <a:schemeClr val="accent3"/>
            </a:solidFill>
          </a:ln>
        </p:spPr>
      </p:pic>
      <p:pic>
        <p:nvPicPr>
          <p:cNvPr id="10" name="図 9">
            <a:extLst>
              <a:ext uri="{FF2B5EF4-FFF2-40B4-BE49-F238E27FC236}">
                <a16:creationId xmlns:a16="http://schemas.microsoft.com/office/drawing/2014/main" id="{1220A8DD-9055-6D5E-1E8E-1D140AFFEC98}"/>
              </a:ext>
            </a:extLst>
          </p:cNvPr>
          <p:cNvPicPr>
            <a:picLocks noChangeAspect="1"/>
          </p:cNvPicPr>
          <p:nvPr/>
        </p:nvPicPr>
        <p:blipFill rotWithShape="1">
          <a:blip r:embed="rId6"/>
          <a:srcRect t="2639"/>
          <a:stretch/>
        </p:blipFill>
        <p:spPr>
          <a:xfrm>
            <a:off x="4425845" y="3778958"/>
            <a:ext cx="3474962" cy="1027856"/>
          </a:xfrm>
          <a:prstGeom prst="rect">
            <a:avLst/>
          </a:prstGeom>
          <a:ln>
            <a:solidFill>
              <a:schemeClr val="accent3"/>
            </a:solidFill>
          </a:ln>
        </p:spPr>
      </p:pic>
    </p:spTree>
    <p:extLst>
      <p:ext uri="{BB962C8B-B14F-4D97-AF65-F5344CB8AC3E}">
        <p14:creationId xmlns:p14="http://schemas.microsoft.com/office/powerpoint/2010/main" val="3618172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226582" y="1307713"/>
            <a:ext cx="8050643" cy="39310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にログインしている場合の削除ボタン押下時に表示されるプルダウンとダイアログは以下の通りです。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092812" y="1444397"/>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詳細検索カタログの削除ボタン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（紐づく詳細検索カタログなし）</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5040699" y="1483089"/>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(12)</a:t>
            </a:r>
            <a:endParaRPr lang="ja-JP" altLang="en-US" sz="16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871E86DF-47A8-817D-AB82-3EECF1D58496}"/>
              </a:ext>
            </a:extLst>
          </p:cNvPr>
          <p:cNvSpPr txBox="1"/>
          <p:nvPr/>
        </p:nvSpPr>
        <p:spPr>
          <a:xfrm>
            <a:off x="4131969" y="3423864"/>
            <a:ext cx="431199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「詳細カタログと詳細カタログに紐づく横断カタログ削除」を選択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9256C86-550D-80EA-BE4B-55B830B1638C}"/>
              </a:ext>
            </a:extLst>
          </p:cNvPr>
          <p:cNvSpPr txBox="1"/>
          <p:nvPr/>
        </p:nvSpPr>
        <p:spPr>
          <a:xfrm>
            <a:off x="1092813" y="3368861"/>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詳細検索カタログの削除ボタン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（紐づく横断検索カタログあり）</a:t>
            </a:r>
          </a:p>
        </p:txBody>
      </p:sp>
      <p:pic>
        <p:nvPicPr>
          <p:cNvPr id="5" name="図 4">
            <a:extLst>
              <a:ext uri="{FF2B5EF4-FFF2-40B4-BE49-F238E27FC236}">
                <a16:creationId xmlns:a16="http://schemas.microsoft.com/office/drawing/2014/main" id="{945115D5-D25F-9515-A201-F78FADA61537}"/>
              </a:ext>
            </a:extLst>
          </p:cNvPr>
          <p:cNvPicPr>
            <a:picLocks noChangeAspect="1"/>
          </p:cNvPicPr>
          <p:nvPr/>
        </p:nvPicPr>
        <p:blipFill>
          <a:blip r:embed="rId3"/>
          <a:stretch>
            <a:fillRect/>
          </a:stretch>
        </p:blipFill>
        <p:spPr>
          <a:xfrm>
            <a:off x="538990" y="3828791"/>
            <a:ext cx="3334215" cy="1276528"/>
          </a:xfrm>
          <a:prstGeom prst="rect">
            <a:avLst/>
          </a:prstGeom>
          <a:ln>
            <a:solidFill>
              <a:schemeClr val="accent3"/>
            </a:solidFill>
          </a:ln>
        </p:spPr>
      </p:pic>
      <p:sp>
        <p:nvSpPr>
          <p:cNvPr id="8" name="四角形: 角を丸くする 7">
            <a:extLst>
              <a:ext uri="{FF2B5EF4-FFF2-40B4-BE49-F238E27FC236}">
                <a16:creationId xmlns:a16="http://schemas.microsoft.com/office/drawing/2014/main" id="{247732E8-BA4E-04AE-0CCD-8D5DBF6A6AA5}"/>
              </a:ext>
            </a:extLst>
          </p:cNvPr>
          <p:cNvSpPr/>
          <p:nvPr/>
        </p:nvSpPr>
        <p:spPr>
          <a:xfrm>
            <a:off x="1693956" y="3834761"/>
            <a:ext cx="1076325" cy="4086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3874791A-DF18-4A63-1439-5FF3FE7A280D}"/>
              </a:ext>
            </a:extLst>
          </p:cNvPr>
          <p:cNvSpPr/>
          <p:nvPr/>
        </p:nvSpPr>
        <p:spPr>
          <a:xfrm>
            <a:off x="538988" y="3824557"/>
            <a:ext cx="1076325" cy="4616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AEC7762-89D0-B926-1F2C-E6180AA9FDB0}"/>
              </a:ext>
            </a:extLst>
          </p:cNvPr>
          <p:cNvPicPr>
            <a:picLocks noChangeAspect="1"/>
          </p:cNvPicPr>
          <p:nvPr/>
        </p:nvPicPr>
        <p:blipFill>
          <a:blip r:embed="rId4"/>
          <a:stretch>
            <a:fillRect/>
          </a:stretch>
        </p:blipFill>
        <p:spPr>
          <a:xfrm>
            <a:off x="1693956" y="1991217"/>
            <a:ext cx="1041211" cy="694140"/>
          </a:xfrm>
          <a:prstGeom prst="rect">
            <a:avLst/>
          </a:prstGeom>
          <a:ln>
            <a:solidFill>
              <a:schemeClr val="accent3"/>
            </a:solidFill>
          </a:ln>
        </p:spPr>
      </p:pic>
      <p:pic>
        <p:nvPicPr>
          <p:cNvPr id="19" name="図 18">
            <a:extLst>
              <a:ext uri="{FF2B5EF4-FFF2-40B4-BE49-F238E27FC236}">
                <a16:creationId xmlns:a16="http://schemas.microsoft.com/office/drawing/2014/main" id="{6AD7E2FF-D77E-B3B2-70FA-65EE881A136F}"/>
              </a:ext>
            </a:extLst>
          </p:cNvPr>
          <p:cNvPicPr>
            <a:picLocks noChangeAspect="1"/>
          </p:cNvPicPr>
          <p:nvPr/>
        </p:nvPicPr>
        <p:blipFill>
          <a:blip r:embed="rId5"/>
          <a:stretch>
            <a:fillRect/>
          </a:stretch>
        </p:blipFill>
        <p:spPr>
          <a:xfrm>
            <a:off x="4312095" y="1760088"/>
            <a:ext cx="3474962" cy="1049767"/>
          </a:xfrm>
          <a:prstGeom prst="rect">
            <a:avLst/>
          </a:prstGeom>
          <a:ln>
            <a:solidFill>
              <a:schemeClr val="accent3"/>
            </a:solidFill>
          </a:ln>
        </p:spPr>
      </p:pic>
      <p:pic>
        <p:nvPicPr>
          <p:cNvPr id="21" name="図 20">
            <a:extLst>
              <a:ext uri="{FF2B5EF4-FFF2-40B4-BE49-F238E27FC236}">
                <a16:creationId xmlns:a16="http://schemas.microsoft.com/office/drawing/2014/main" id="{4169D34D-ED72-FC60-207B-7756CDE89423}"/>
              </a:ext>
            </a:extLst>
          </p:cNvPr>
          <p:cNvPicPr>
            <a:picLocks noChangeAspect="1"/>
          </p:cNvPicPr>
          <p:nvPr/>
        </p:nvPicPr>
        <p:blipFill>
          <a:blip r:embed="rId6"/>
          <a:stretch>
            <a:fillRect/>
          </a:stretch>
        </p:blipFill>
        <p:spPr>
          <a:xfrm>
            <a:off x="4425844" y="3715904"/>
            <a:ext cx="3474962" cy="1049767"/>
          </a:xfrm>
          <a:prstGeom prst="rect">
            <a:avLst/>
          </a:prstGeom>
          <a:ln>
            <a:solidFill>
              <a:schemeClr val="accent3"/>
            </a:solidFill>
          </a:ln>
        </p:spPr>
      </p:pic>
    </p:spTree>
    <p:extLst>
      <p:ext uri="{BB962C8B-B14F-4D97-AF65-F5344CB8AC3E}">
        <p14:creationId xmlns:p14="http://schemas.microsoft.com/office/powerpoint/2010/main" val="498987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6A3D090-3268-E88C-EACD-F715689F093A}"/>
              </a:ext>
            </a:extLst>
          </p:cNvPr>
          <p:cNvPicPr>
            <a:picLocks noChangeAspect="1"/>
          </p:cNvPicPr>
          <p:nvPr/>
        </p:nvPicPr>
        <p:blipFill>
          <a:blip r:embed="rId2"/>
          <a:stretch>
            <a:fillRect/>
          </a:stretch>
        </p:blipFill>
        <p:spPr>
          <a:xfrm>
            <a:off x="258976" y="1221007"/>
            <a:ext cx="9388048" cy="5075185"/>
          </a:xfrm>
          <a:prstGeom prst="rect">
            <a:avLst/>
          </a:prstGeom>
        </p:spPr>
      </p:pic>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8557111"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■複製・編集・削除画面でカタログのタイトル名を押下した際に表示される確認画面は以下の通りです。</a:t>
            </a:r>
          </a:p>
        </p:txBody>
      </p:sp>
      <p:sp>
        <p:nvSpPr>
          <p:cNvPr id="11" name="タイトル 10">
            <a:extLst>
              <a:ext uri="{FF2B5EF4-FFF2-40B4-BE49-F238E27FC236}">
                <a16:creationId xmlns:a16="http://schemas.microsoft.com/office/drawing/2014/main" id="{70E39AF1-F741-4AAA-878E-1F11D8B55B2B}"/>
              </a:ext>
            </a:extLst>
          </p:cNvPr>
          <p:cNvSpPr>
            <a:spLocks noGrp="1"/>
          </p:cNvSpPr>
          <p:nvPr>
            <p:ph type="title"/>
          </p:nvPr>
        </p:nvSpPr>
        <p:spPr>
          <a:xfrm>
            <a:off x="292230" y="117874"/>
            <a:ext cx="9009269"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(13)</a:t>
            </a:r>
            <a:endParaRPr lang="ja-JP" altLang="en-US" sz="1600" dirty="0">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6B07337C-0DEA-E640-B7AB-0213F2C4B0C0}"/>
              </a:ext>
            </a:extLst>
          </p:cNvPr>
          <p:cNvSpPr/>
          <p:nvPr/>
        </p:nvSpPr>
        <p:spPr>
          <a:xfrm>
            <a:off x="1454090" y="6296192"/>
            <a:ext cx="1857281" cy="401438"/>
          </a:xfrm>
          <a:prstGeom prst="wedgeRectCallout">
            <a:avLst>
              <a:gd name="adj1" fmla="val -57607"/>
              <a:gd name="adj2" fmla="val -81587"/>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検索欠課一覧に戻るボタン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複製・編集・削除画面に遷移します。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49386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F8E5C-6C83-4F5B-882D-FC6B4BDC1FE0}"/>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 </a:t>
            </a:r>
            <a:r>
              <a:rPr lang="en-US" altLang="ja-JP" sz="1600" dirty="0">
                <a:latin typeface="Meiryo UI" panose="020B0604030504040204" pitchFamily="50" charset="-128"/>
                <a:ea typeface="Meiryo UI" panose="020B0604030504040204" pitchFamily="50" charset="-128"/>
              </a:rPr>
              <a:t>&gt; 2.1</a:t>
            </a:r>
            <a:r>
              <a:rPr lang="ja-JP" altLang="en-US" sz="1600" dirty="0">
                <a:latin typeface="Meiryo UI" panose="020B0604030504040204" pitchFamily="50" charset="-128"/>
                <a:ea typeface="Meiryo UI" panose="020B0604030504040204" pitchFamily="50" charset="-128"/>
              </a:rPr>
              <a:t> ログインまでの画面遷移</a:t>
            </a:r>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225121" y="650394"/>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■ログインまでの画面遷移を示す。</a:t>
            </a:r>
            <a:endParaRPr lang="en-US" altLang="ja-JP"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F68E8C36-E9E8-4090-A85C-824EE0B7AA5E}"/>
              </a:ext>
            </a:extLst>
          </p:cNvPr>
          <p:cNvSpPr txBox="1"/>
          <p:nvPr/>
        </p:nvSpPr>
        <p:spPr>
          <a:xfrm>
            <a:off x="1449444" y="2853174"/>
            <a:ext cx="915762" cy="277000"/>
          </a:xfrm>
          <a:prstGeom prst="rect">
            <a:avLst/>
          </a:prstGeom>
          <a:noFill/>
        </p:spPr>
        <p:txBody>
          <a:bodyPr wrap="square" rtlCol="0">
            <a:spAutoFit/>
          </a:bodyPr>
          <a:lstStyle/>
          <a:p>
            <a:r>
              <a:rPr lang="ja-JP" altLang="en-US" sz="1200" b="1" dirty="0">
                <a:latin typeface="Meiryo UI" panose="020B0604030504040204" pitchFamily="50" charset="-128"/>
                <a:ea typeface="Meiryo UI" panose="020B0604030504040204" pitchFamily="50" charset="-128"/>
              </a:rPr>
              <a:t>トップ画面</a:t>
            </a:r>
          </a:p>
        </p:txBody>
      </p:sp>
      <p:cxnSp>
        <p:nvCxnSpPr>
          <p:cNvPr id="8" name="直線矢印コネクタ 7">
            <a:extLst>
              <a:ext uri="{FF2B5EF4-FFF2-40B4-BE49-F238E27FC236}">
                <a16:creationId xmlns:a16="http://schemas.microsoft.com/office/drawing/2014/main" id="{98485255-7062-417E-8A76-6A034163650E}"/>
              </a:ext>
            </a:extLst>
          </p:cNvPr>
          <p:cNvCxnSpPr>
            <a:cxnSpLocks/>
          </p:cNvCxnSpPr>
          <p:nvPr/>
        </p:nvCxnSpPr>
        <p:spPr>
          <a:xfrm>
            <a:off x="2934963" y="3764484"/>
            <a:ext cx="457407" cy="2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線矢印コネクタ 17">
            <a:extLst>
              <a:ext uri="{FF2B5EF4-FFF2-40B4-BE49-F238E27FC236}">
                <a16:creationId xmlns:a16="http://schemas.microsoft.com/office/drawing/2014/main" id="{64506F7E-1508-4977-902E-A0C496A1E6BD}"/>
              </a:ext>
            </a:extLst>
          </p:cNvPr>
          <p:cNvCxnSpPr>
            <a:cxnSpLocks/>
          </p:cNvCxnSpPr>
          <p:nvPr/>
        </p:nvCxnSpPr>
        <p:spPr>
          <a:xfrm flipV="1">
            <a:off x="5503005" y="2615124"/>
            <a:ext cx="932826" cy="115633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E36219A8-20C9-45C6-B582-7A4F45179F4C}"/>
              </a:ext>
            </a:extLst>
          </p:cNvPr>
          <p:cNvSpPr txBox="1"/>
          <p:nvPr/>
        </p:nvSpPr>
        <p:spPr>
          <a:xfrm>
            <a:off x="3560489" y="2897217"/>
            <a:ext cx="1807136"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認証ログイン画面</a:t>
            </a:r>
          </a:p>
        </p:txBody>
      </p:sp>
      <p:cxnSp>
        <p:nvCxnSpPr>
          <p:cNvPr id="69" name="直線矢印コネクタ 68">
            <a:extLst>
              <a:ext uri="{FF2B5EF4-FFF2-40B4-BE49-F238E27FC236}">
                <a16:creationId xmlns:a16="http://schemas.microsoft.com/office/drawing/2014/main" id="{55E49DEE-215F-4909-9701-8135B74B3074}"/>
              </a:ext>
            </a:extLst>
          </p:cNvPr>
          <p:cNvCxnSpPr>
            <a:cxnSpLocks/>
            <a:endCxn id="30" idx="1"/>
          </p:cNvCxnSpPr>
          <p:nvPr/>
        </p:nvCxnSpPr>
        <p:spPr>
          <a:xfrm>
            <a:off x="5503005" y="3771461"/>
            <a:ext cx="932825" cy="130154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8" name="テキスト ボックス 77">
            <a:extLst>
              <a:ext uri="{FF2B5EF4-FFF2-40B4-BE49-F238E27FC236}">
                <a16:creationId xmlns:a16="http://schemas.microsoft.com/office/drawing/2014/main" id="{DEACD30B-8817-44CD-82A2-8B32C8F5FF2D}"/>
              </a:ext>
            </a:extLst>
          </p:cNvPr>
          <p:cNvSpPr txBox="1"/>
          <p:nvPr/>
        </p:nvSpPr>
        <p:spPr>
          <a:xfrm>
            <a:off x="6818010" y="1710673"/>
            <a:ext cx="1361811"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ユーザ管理画面</a:t>
            </a:r>
          </a:p>
        </p:txBody>
      </p:sp>
      <p:sp>
        <p:nvSpPr>
          <p:cNvPr id="80" name="テキスト ボックス 79">
            <a:extLst>
              <a:ext uri="{FF2B5EF4-FFF2-40B4-BE49-F238E27FC236}">
                <a16:creationId xmlns:a16="http://schemas.microsoft.com/office/drawing/2014/main" id="{DD93BE34-8301-47A0-AE40-C95D1A24AA7E}"/>
              </a:ext>
            </a:extLst>
          </p:cNvPr>
          <p:cNvSpPr txBox="1"/>
          <p:nvPr/>
        </p:nvSpPr>
        <p:spPr>
          <a:xfrm>
            <a:off x="4638675" y="2286200"/>
            <a:ext cx="1676532"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運用管理者ユーザで</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ログイン</a:t>
            </a:r>
          </a:p>
        </p:txBody>
      </p:sp>
      <p:sp>
        <p:nvSpPr>
          <p:cNvPr id="81" name="テキスト ボックス 80">
            <a:extLst>
              <a:ext uri="{FF2B5EF4-FFF2-40B4-BE49-F238E27FC236}">
                <a16:creationId xmlns:a16="http://schemas.microsoft.com/office/drawing/2014/main" id="{0A57C5B4-82CC-48E3-A71E-F6AB8847F6C2}"/>
              </a:ext>
            </a:extLst>
          </p:cNvPr>
          <p:cNvSpPr txBox="1"/>
          <p:nvPr/>
        </p:nvSpPr>
        <p:spPr>
          <a:xfrm>
            <a:off x="4638675" y="5137420"/>
            <a:ext cx="1612641"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提供者ユーザでログイン</a:t>
            </a:r>
          </a:p>
        </p:txBody>
      </p:sp>
      <p:sp>
        <p:nvSpPr>
          <p:cNvPr id="29" name="テキスト ボックス 28">
            <a:extLst>
              <a:ext uri="{FF2B5EF4-FFF2-40B4-BE49-F238E27FC236}">
                <a16:creationId xmlns:a16="http://schemas.microsoft.com/office/drawing/2014/main" id="{0BA93A44-9159-4440-85AD-8A8D68E0D840}"/>
              </a:ext>
            </a:extLst>
          </p:cNvPr>
          <p:cNvSpPr txBox="1"/>
          <p:nvPr/>
        </p:nvSpPr>
        <p:spPr>
          <a:xfrm>
            <a:off x="6621605" y="4165145"/>
            <a:ext cx="1721088"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メニュー選択画面</a:t>
            </a:r>
          </a:p>
        </p:txBody>
      </p:sp>
      <p:pic>
        <p:nvPicPr>
          <p:cNvPr id="19" name="図 18">
            <a:extLst>
              <a:ext uri="{FF2B5EF4-FFF2-40B4-BE49-F238E27FC236}">
                <a16:creationId xmlns:a16="http://schemas.microsoft.com/office/drawing/2014/main" id="{DFDFA0FF-C366-874F-81DF-2FBB7D31607A}"/>
              </a:ext>
            </a:extLst>
          </p:cNvPr>
          <p:cNvPicPr>
            <a:picLocks noChangeAspect="1"/>
          </p:cNvPicPr>
          <p:nvPr/>
        </p:nvPicPr>
        <p:blipFill>
          <a:blip r:embed="rId2"/>
          <a:stretch>
            <a:fillRect/>
          </a:stretch>
        </p:blipFill>
        <p:spPr>
          <a:xfrm>
            <a:off x="861006" y="3182981"/>
            <a:ext cx="2092638" cy="1187094"/>
          </a:xfrm>
          <a:prstGeom prst="rect">
            <a:avLst/>
          </a:prstGeom>
          <a:ln>
            <a:solidFill>
              <a:schemeClr val="bg2"/>
            </a:solidFill>
          </a:ln>
        </p:spPr>
      </p:pic>
      <p:pic>
        <p:nvPicPr>
          <p:cNvPr id="30" name="図 29">
            <a:extLst>
              <a:ext uri="{FF2B5EF4-FFF2-40B4-BE49-F238E27FC236}">
                <a16:creationId xmlns:a16="http://schemas.microsoft.com/office/drawing/2014/main" id="{895CD3B2-FFFB-16FF-6BEE-8C2794D306E2}"/>
              </a:ext>
            </a:extLst>
          </p:cNvPr>
          <p:cNvPicPr>
            <a:picLocks noChangeAspect="1"/>
          </p:cNvPicPr>
          <p:nvPr/>
        </p:nvPicPr>
        <p:blipFill>
          <a:blip r:embed="rId3"/>
          <a:stretch>
            <a:fillRect/>
          </a:stretch>
        </p:blipFill>
        <p:spPr>
          <a:xfrm>
            <a:off x="6435830" y="4479459"/>
            <a:ext cx="2092639" cy="1187094"/>
          </a:xfrm>
          <a:prstGeom prst="rect">
            <a:avLst/>
          </a:prstGeom>
          <a:ln>
            <a:solidFill>
              <a:schemeClr val="bg2"/>
            </a:solidFill>
          </a:ln>
        </p:spPr>
      </p:pic>
      <p:pic>
        <p:nvPicPr>
          <p:cNvPr id="5" name="図 4">
            <a:extLst>
              <a:ext uri="{FF2B5EF4-FFF2-40B4-BE49-F238E27FC236}">
                <a16:creationId xmlns:a16="http://schemas.microsoft.com/office/drawing/2014/main" id="{605BE6E4-B595-56D7-CED3-EB1A75104FF5}"/>
              </a:ext>
            </a:extLst>
          </p:cNvPr>
          <p:cNvPicPr>
            <a:picLocks noChangeAspect="1"/>
          </p:cNvPicPr>
          <p:nvPr/>
        </p:nvPicPr>
        <p:blipFill>
          <a:blip r:embed="rId4"/>
          <a:stretch>
            <a:fillRect/>
          </a:stretch>
        </p:blipFill>
        <p:spPr>
          <a:xfrm>
            <a:off x="3417738" y="3174216"/>
            <a:ext cx="2092639" cy="1187094"/>
          </a:xfrm>
          <a:prstGeom prst="rect">
            <a:avLst/>
          </a:prstGeom>
        </p:spPr>
      </p:pic>
      <p:pic>
        <p:nvPicPr>
          <p:cNvPr id="7" name="図 6">
            <a:extLst>
              <a:ext uri="{FF2B5EF4-FFF2-40B4-BE49-F238E27FC236}">
                <a16:creationId xmlns:a16="http://schemas.microsoft.com/office/drawing/2014/main" id="{C24982CF-E31C-2615-6A55-B4993F6D5BD7}"/>
              </a:ext>
            </a:extLst>
          </p:cNvPr>
          <p:cNvPicPr>
            <a:picLocks noChangeAspect="1"/>
          </p:cNvPicPr>
          <p:nvPr/>
        </p:nvPicPr>
        <p:blipFill>
          <a:blip r:embed="rId5"/>
          <a:stretch>
            <a:fillRect/>
          </a:stretch>
        </p:blipFill>
        <p:spPr>
          <a:xfrm>
            <a:off x="6450587" y="1960373"/>
            <a:ext cx="2227069" cy="1188096"/>
          </a:xfrm>
          <a:prstGeom prst="rect">
            <a:avLst/>
          </a:prstGeom>
          <a:ln>
            <a:solidFill>
              <a:schemeClr val="bg2"/>
            </a:solidFill>
          </a:ln>
        </p:spPr>
      </p:pic>
    </p:spTree>
    <p:extLst>
      <p:ext uri="{BB962C8B-B14F-4D97-AF65-F5344CB8AC3E}">
        <p14:creationId xmlns:p14="http://schemas.microsoft.com/office/powerpoint/2010/main" val="3336114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E9CC414-E5B3-A1AE-7E85-58964196C7BB}"/>
              </a:ext>
            </a:extLst>
          </p:cNvPr>
          <p:cNvPicPr>
            <a:picLocks noChangeAspect="1"/>
          </p:cNvPicPr>
          <p:nvPr/>
        </p:nvPicPr>
        <p:blipFill>
          <a:blip r:embed="rId2"/>
          <a:stretch>
            <a:fillRect/>
          </a:stretch>
        </p:blipFill>
        <p:spPr>
          <a:xfrm>
            <a:off x="337351" y="1056034"/>
            <a:ext cx="9417728" cy="5024167"/>
          </a:xfrm>
          <a:prstGeom prst="rect">
            <a:avLst/>
          </a:prstGeom>
        </p:spPr>
      </p:pic>
      <p:sp>
        <p:nvSpPr>
          <p:cNvPr id="8" name="タイトル 1">
            <a:extLst>
              <a:ext uri="{FF2B5EF4-FFF2-40B4-BE49-F238E27FC236}">
                <a16:creationId xmlns:a16="http://schemas.microsoft.com/office/drawing/2014/main" id="{4A361D3D-CD4C-4718-A359-7740A0A58E57}"/>
              </a:ext>
            </a:extLst>
          </p:cNvPr>
          <p:cNvSpPr txBox="1">
            <a:spLocks/>
          </p:cNvSpPr>
          <p:nvPr/>
        </p:nvSpPr>
        <p:spPr>
          <a:xfrm>
            <a:off x="180732" y="134140"/>
            <a:ext cx="5153268" cy="351000"/>
          </a:xfrm>
          <a:prstGeom prst="rect">
            <a:avLst/>
          </a:prstGeom>
        </p:spPr>
        <p:txBody>
          <a:bodyPr vert="horz" lIns="0" tIns="37148" rIns="74295" bIns="37148" rtlCol="0" anchor="ctr">
            <a:no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3.12 </a:t>
            </a:r>
            <a:r>
              <a:rPr lang="ja-JP" altLang="en-US" sz="1600" dirty="0">
                <a:latin typeface="Meiryo UI" panose="020B0604030504040204" pitchFamily="50" charset="-128"/>
                <a:ea typeface="Meiryo UI" panose="020B0604030504040204" pitchFamily="50" charset="-128"/>
              </a:rPr>
              <a:t>インポート画面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4" name="吹き出し: 四角形 3">
            <a:extLst>
              <a:ext uri="{FF2B5EF4-FFF2-40B4-BE49-F238E27FC236}">
                <a16:creationId xmlns:a16="http://schemas.microsoft.com/office/drawing/2014/main" id="{4F51E24B-3E12-44A6-B4A3-06A2F12D6358}"/>
              </a:ext>
            </a:extLst>
          </p:cNvPr>
          <p:cNvSpPr/>
          <p:nvPr/>
        </p:nvSpPr>
        <p:spPr>
          <a:xfrm>
            <a:off x="5153267" y="4054565"/>
            <a:ext cx="2816357" cy="432914"/>
          </a:xfrm>
          <a:prstGeom prst="wedgeRectCallout">
            <a:avLst>
              <a:gd name="adj1" fmla="val 25965"/>
              <a:gd name="adj2" fmla="val -86192"/>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読み込みファイル</a:t>
            </a:r>
            <a:r>
              <a:rPr lang="en-US" altLang="ja-JP" sz="894" dirty="0">
                <a:solidFill>
                  <a:schemeClr val="tx1"/>
                </a:solidFill>
                <a:latin typeface="Meiryo UI" panose="020B0604030504040204" pitchFamily="50" charset="-128"/>
                <a:ea typeface="Meiryo UI" panose="020B0604030504040204" pitchFamily="50" charset="-128"/>
              </a:rPr>
              <a:t>]</a:t>
            </a:r>
          </a:p>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ボタンを押下して、インポートをするファイルを選択します。</a:t>
            </a:r>
            <a:endParaRPr lang="en-US" altLang="ja-JP" sz="894"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C6AEDA4E-709F-D41F-51E3-4EA286ECE0C5}"/>
              </a:ext>
            </a:extLst>
          </p:cNvPr>
          <p:cNvSpPr/>
          <p:nvPr/>
        </p:nvSpPr>
        <p:spPr>
          <a:xfrm>
            <a:off x="1829344" y="2702388"/>
            <a:ext cx="1799982" cy="650412"/>
          </a:xfrm>
          <a:prstGeom prst="wedgeRectCallout">
            <a:avLst>
              <a:gd name="adj1" fmla="val 54182"/>
              <a:gd name="adj2" fmla="val 68152"/>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カタログ削除有無</a:t>
            </a:r>
            <a:r>
              <a:rPr lang="en-US" altLang="ja-JP" sz="894" dirty="0">
                <a:solidFill>
                  <a:schemeClr val="tx1"/>
                </a:solidFill>
                <a:latin typeface="Meiryo UI" panose="020B0604030504040204" pitchFamily="50" charset="-128"/>
                <a:ea typeface="Meiryo UI" panose="020B0604030504040204" pitchFamily="50" charset="-128"/>
              </a:rPr>
              <a:t>]</a:t>
            </a:r>
          </a:p>
          <a:p>
            <a:r>
              <a:rPr lang="ja-JP" altLang="en-US" sz="894" dirty="0">
                <a:solidFill>
                  <a:schemeClr val="tx1"/>
                </a:solidFill>
                <a:latin typeface="Meiryo UI" panose="020B0604030504040204" pitchFamily="50" charset="-128"/>
                <a:ea typeface="Meiryo UI" panose="020B0604030504040204" pitchFamily="50" charset="-128"/>
              </a:rPr>
              <a:t>インポート先</a:t>
            </a:r>
            <a:r>
              <a:rPr lang="en-US" altLang="ja-JP" sz="894" dirty="0">
                <a:solidFill>
                  <a:schemeClr val="tx1"/>
                </a:solidFill>
                <a:latin typeface="Meiryo UI" panose="020B0604030504040204" pitchFamily="50" charset="-128"/>
                <a:ea typeface="Meiryo UI" panose="020B0604030504040204" pitchFamily="50" charset="-128"/>
              </a:rPr>
              <a:t>CKAN</a:t>
            </a:r>
            <a:r>
              <a:rPr lang="ja-JP" altLang="en-US" sz="894" dirty="0">
                <a:solidFill>
                  <a:schemeClr val="tx1"/>
                </a:solidFill>
                <a:latin typeface="Meiryo UI" panose="020B0604030504040204" pitchFamily="50" charset="-128"/>
                <a:ea typeface="Meiryo UI" panose="020B0604030504040204" pitchFamily="50" charset="-128"/>
              </a:rPr>
              <a:t>のカタログを削除するかを選択します。</a:t>
            </a:r>
            <a:endParaRPr lang="en-US" altLang="ja-JP" sz="894" dirty="0">
              <a:solidFill>
                <a:schemeClr val="tx1"/>
              </a:solidFill>
              <a:latin typeface="Meiryo UI" panose="020B0604030504040204" pitchFamily="50" charset="-128"/>
              <a:ea typeface="Meiryo UI" panose="020B0604030504040204" pitchFamily="50" charset="-128"/>
            </a:endParaRPr>
          </a:p>
          <a:p>
            <a:r>
              <a:rPr lang="ja-JP" altLang="en-US" sz="894" dirty="0">
                <a:solidFill>
                  <a:schemeClr val="tx1"/>
                </a:solidFill>
                <a:latin typeface="Meiryo UI" panose="020B0604030504040204" pitchFamily="50" charset="-128"/>
                <a:ea typeface="Meiryo UI" panose="020B0604030504040204" pitchFamily="50" charset="-128"/>
              </a:rPr>
              <a:t>（デフォルトは「削除する」）</a:t>
            </a:r>
            <a:endParaRPr lang="en-US" altLang="ja-JP" sz="894"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2578038C-6DCC-2CF8-4F4F-7D31C88A014B}"/>
              </a:ext>
            </a:extLst>
          </p:cNvPr>
          <p:cNvSpPr/>
          <p:nvPr/>
        </p:nvSpPr>
        <p:spPr>
          <a:xfrm>
            <a:off x="5162232" y="2269474"/>
            <a:ext cx="2247657" cy="432914"/>
          </a:xfrm>
          <a:prstGeom prst="wedgeRectCallout">
            <a:avLst>
              <a:gd name="adj1" fmla="val -36123"/>
              <a:gd name="adj2" fmla="val 13634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インポート先</a:t>
            </a:r>
            <a:r>
              <a:rPr lang="en-US" altLang="ja-JP" sz="894" dirty="0">
                <a:solidFill>
                  <a:schemeClr val="tx1"/>
                </a:solidFill>
                <a:latin typeface="Meiryo UI" panose="020B0604030504040204" pitchFamily="50" charset="-128"/>
                <a:ea typeface="Meiryo UI" panose="020B0604030504040204" pitchFamily="50" charset="-128"/>
              </a:rPr>
              <a:t>CKAN]</a:t>
            </a:r>
          </a:p>
          <a:p>
            <a:r>
              <a:rPr lang="ja-JP" altLang="en-US" sz="894" dirty="0">
                <a:solidFill>
                  <a:schemeClr val="tx1"/>
                </a:solidFill>
                <a:latin typeface="Meiryo UI" panose="020B0604030504040204" pitchFamily="50" charset="-128"/>
                <a:ea typeface="Meiryo UI" panose="020B0604030504040204" pitchFamily="50" charset="-128"/>
              </a:rPr>
              <a:t>インポート先</a:t>
            </a:r>
            <a:r>
              <a:rPr lang="en-US" altLang="ja-JP" sz="894" dirty="0">
                <a:solidFill>
                  <a:schemeClr val="tx1"/>
                </a:solidFill>
                <a:latin typeface="Meiryo UI" panose="020B0604030504040204" pitchFamily="50" charset="-128"/>
                <a:ea typeface="Meiryo UI" panose="020B0604030504040204" pitchFamily="50" charset="-128"/>
              </a:rPr>
              <a:t>CKAN</a:t>
            </a:r>
            <a:r>
              <a:rPr lang="ja-JP" altLang="en-US" sz="894" dirty="0">
                <a:solidFill>
                  <a:schemeClr val="tx1"/>
                </a:solidFill>
                <a:latin typeface="Meiryo UI" panose="020B0604030504040204" pitchFamily="50" charset="-128"/>
                <a:ea typeface="Meiryo UI" panose="020B0604030504040204" pitchFamily="50" charset="-128"/>
              </a:rPr>
              <a:t>を選択します。</a:t>
            </a:r>
            <a:endParaRPr lang="en-US" altLang="ja-JP" sz="894" dirty="0">
              <a:solidFill>
                <a:schemeClr val="tx1"/>
              </a:solidFill>
              <a:latin typeface="Meiryo UI" panose="020B0604030504040204" pitchFamily="50" charset="-128"/>
              <a:ea typeface="Meiryo UI" panose="020B0604030504040204" pitchFamily="50" charset="-128"/>
            </a:endParaRPr>
          </a:p>
          <a:p>
            <a:r>
              <a:rPr lang="ja-JP" altLang="en-US" sz="894" dirty="0">
                <a:solidFill>
                  <a:schemeClr val="tx1"/>
                </a:solidFill>
                <a:latin typeface="Meiryo UI" panose="020B0604030504040204" pitchFamily="50" charset="-128"/>
                <a:ea typeface="Meiryo UI" panose="020B0604030504040204" pitchFamily="50" charset="-128"/>
              </a:rPr>
              <a:t>（デフォルトは「横断検索用</a:t>
            </a:r>
            <a:r>
              <a:rPr lang="en-US" altLang="ja-JP" sz="894" dirty="0">
                <a:solidFill>
                  <a:schemeClr val="tx1"/>
                </a:solidFill>
                <a:latin typeface="Meiryo UI" panose="020B0604030504040204" pitchFamily="50" charset="-128"/>
                <a:ea typeface="Meiryo UI" panose="020B0604030504040204" pitchFamily="50" charset="-128"/>
              </a:rPr>
              <a:t>CKAN</a:t>
            </a:r>
            <a:r>
              <a:rPr lang="ja-JP" altLang="en-US" sz="894" dirty="0">
                <a:solidFill>
                  <a:schemeClr val="tx1"/>
                </a:solidFill>
                <a:latin typeface="Meiryo UI" panose="020B0604030504040204" pitchFamily="50" charset="-128"/>
                <a:ea typeface="Meiryo UI" panose="020B0604030504040204" pitchFamily="50" charset="-128"/>
              </a:rPr>
              <a:t>」）</a:t>
            </a:r>
            <a:endParaRPr lang="en-US" altLang="ja-JP" sz="894"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35357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6E81157-BF1E-0F31-ADBC-9A0CA9C0A504}"/>
              </a:ext>
            </a:extLst>
          </p:cNvPr>
          <p:cNvPicPr>
            <a:picLocks noChangeAspect="1"/>
          </p:cNvPicPr>
          <p:nvPr/>
        </p:nvPicPr>
        <p:blipFill>
          <a:blip r:embed="rId2"/>
          <a:stretch>
            <a:fillRect/>
          </a:stretch>
        </p:blipFill>
        <p:spPr>
          <a:xfrm>
            <a:off x="411257" y="961320"/>
            <a:ext cx="9281121" cy="4935360"/>
          </a:xfrm>
          <a:prstGeom prst="rect">
            <a:avLst/>
          </a:prstGeom>
        </p:spPr>
      </p:pic>
      <p:sp>
        <p:nvSpPr>
          <p:cNvPr id="6" name="タイトル 1">
            <a:extLst>
              <a:ext uri="{FF2B5EF4-FFF2-40B4-BE49-F238E27FC236}">
                <a16:creationId xmlns:a16="http://schemas.microsoft.com/office/drawing/2014/main" id="{63B82EE4-DCFC-418F-B4D8-099099A7A5DD}"/>
              </a:ext>
            </a:extLst>
          </p:cNvPr>
          <p:cNvSpPr txBox="1">
            <a:spLocks/>
          </p:cNvSpPr>
          <p:nvPr/>
        </p:nvSpPr>
        <p:spPr>
          <a:xfrm>
            <a:off x="259400" y="112176"/>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3.12 </a:t>
            </a:r>
            <a:r>
              <a:rPr lang="ja-JP" altLang="en-US" sz="1600" dirty="0">
                <a:latin typeface="Meiryo UI" panose="020B0604030504040204" pitchFamily="50" charset="-128"/>
                <a:ea typeface="Meiryo UI" panose="020B0604030504040204" pitchFamily="50" charset="-128"/>
              </a:rPr>
              <a:t>インポート画面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38" name="吹き出し: 四角形 37">
            <a:extLst>
              <a:ext uri="{FF2B5EF4-FFF2-40B4-BE49-F238E27FC236}">
                <a16:creationId xmlns:a16="http://schemas.microsoft.com/office/drawing/2014/main" id="{B1822D63-FA5A-401B-B3EF-7914BF7E16F1}"/>
              </a:ext>
            </a:extLst>
          </p:cNvPr>
          <p:cNvSpPr/>
          <p:nvPr/>
        </p:nvSpPr>
        <p:spPr>
          <a:xfrm>
            <a:off x="6642769" y="1933075"/>
            <a:ext cx="2800350" cy="710918"/>
          </a:xfrm>
          <a:prstGeom prst="wedgeRectCallout">
            <a:avLst>
              <a:gd name="adj1" fmla="val -19524"/>
              <a:gd name="adj2" fmla="val 176773"/>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読み込みファイル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ファイル選択後</a:t>
            </a:r>
            <a:r>
              <a:rPr lang="en-US" altLang="ja-JP" sz="900" dirty="0">
                <a:solidFill>
                  <a:schemeClr val="tx1"/>
                </a:solidFill>
                <a:latin typeface="Meiryo UI" panose="020B0604030504040204" pitchFamily="50" charset="-128"/>
                <a:ea typeface="Meiryo UI" panose="020B0604030504040204" pitchFamily="50" charset="-128"/>
              </a:rPr>
              <a:t>Import</a:t>
            </a:r>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Files</a:t>
            </a:r>
            <a:r>
              <a:rPr lang="ja-JP" altLang="en-US" sz="900" dirty="0">
                <a:solidFill>
                  <a:schemeClr val="tx1"/>
                </a:solidFill>
                <a:latin typeface="Meiryo UI" panose="020B0604030504040204" pitchFamily="50" charset="-128"/>
                <a:ea typeface="Meiryo UI" panose="020B0604030504040204" pitchFamily="50" charset="-128"/>
              </a:rPr>
              <a:t>ボタンが表示されます。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Import</a:t>
            </a:r>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Files</a:t>
            </a:r>
            <a:r>
              <a:rPr lang="ja-JP" altLang="en-US" sz="900" dirty="0">
                <a:solidFill>
                  <a:schemeClr val="tx1"/>
                </a:solidFill>
                <a:latin typeface="Meiryo UI" panose="020B0604030504040204" pitchFamily="50" charset="-128"/>
                <a:ea typeface="Meiryo UI" panose="020B0604030504040204" pitchFamily="50" charset="-128"/>
              </a:rPr>
              <a:t>ボタン押下するとインポートが開始します。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ファイル形式</a:t>
            </a:r>
            <a:r>
              <a:rPr lang="ja-JP" altLang="en-US" sz="900">
                <a:solidFill>
                  <a:schemeClr val="tx1"/>
                </a:solidFill>
                <a:latin typeface="Meiryo UI" panose="020B0604030504040204" pitchFamily="50" charset="-128"/>
                <a:ea typeface="Meiryo UI" panose="020B0604030504040204" pitchFamily="50" charset="-128"/>
              </a:rPr>
              <a:t>が「</a:t>
            </a:r>
            <a:r>
              <a:rPr lang="en-US" altLang="ja-JP" sz="90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gz</a:t>
            </a:r>
            <a:r>
              <a:rPr lang="ja-JP" altLang="en-US" sz="900" dirty="0">
                <a:solidFill>
                  <a:schemeClr val="tx1"/>
                </a:solidFill>
                <a:latin typeface="Meiryo UI" panose="020B0604030504040204" pitchFamily="50" charset="-128"/>
                <a:ea typeface="Meiryo UI" panose="020B0604030504040204" pitchFamily="50" charset="-128"/>
              </a:rPr>
              <a:t>」でない、ファイル名に</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（括弧）が含まれる場合インポートは開始されません。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78116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9EFFD9D-FD0C-4ED0-BBBE-48FD6F4813D4}"/>
              </a:ext>
            </a:extLst>
          </p:cNvPr>
          <p:cNvSpPr txBox="1">
            <a:spLocks/>
          </p:cNvSpPr>
          <p:nvPr/>
        </p:nvSpPr>
        <p:spPr>
          <a:xfrm>
            <a:off x="242467" y="154510"/>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3.12</a:t>
            </a:r>
            <a:r>
              <a:rPr lang="ja-JP" altLang="en-US" sz="1600" dirty="0">
                <a:latin typeface="Meiryo UI" panose="020B0604030504040204" pitchFamily="50" charset="-128"/>
                <a:ea typeface="Meiryo UI" panose="020B0604030504040204" pitchFamily="50" charset="-128"/>
              </a:rPr>
              <a:t> インポート画面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CF4101AE-C839-4973-974F-F344EE730681}"/>
              </a:ext>
            </a:extLst>
          </p:cNvPr>
          <p:cNvSpPr txBox="1"/>
          <p:nvPr/>
        </p:nvSpPr>
        <p:spPr>
          <a:xfrm>
            <a:off x="1153300" y="1742087"/>
            <a:ext cx="2459862"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インポート成功時のダイアログ</a:t>
            </a:r>
          </a:p>
        </p:txBody>
      </p:sp>
      <p:sp>
        <p:nvSpPr>
          <p:cNvPr id="9" name="テキスト ボックス 8">
            <a:extLst>
              <a:ext uri="{FF2B5EF4-FFF2-40B4-BE49-F238E27FC236}">
                <a16:creationId xmlns:a16="http://schemas.microsoft.com/office/drawing/2014/main" id="{619572A5-32B2-4729-9946-7D4D520ED68C}"/>
              </a:ext>
            </a:extLst>
          </p:cNvPr>
          <p:cNvSpPr txBox="1"/>
          <p:nvPr/>
        </p:nvSpPr>
        <p:spPr>
          <a:xfrm>
            <a:off x="5512736" y="1557421"/>
            <a:ext cx="3569368" cy="461665"/>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インポート失敗時のダイアログの例</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（エラー内容に応じたエラーメッセージを表示）</a:t>
            </a:r>
          </a:p>
        </p:txBody>
      </p:sp>
      <p:pic>
        <p:nvPicPr>
          <p:cNvPr id="3" name="図 2">
            <a:extLst>
              <a:ext uri="{FF2B5EF4-FFF2-40B4-BE49-F238E27FC236}">
                <a16:creationId xmlns:a16="http://schemas.microsoft.com/office/drawing/2014/main" id="{BA830288-BAB3-0503-3BC9-39D6C986A78C}"/>
              </a:ext>
            </a:extLst>
          </p:cNvPr>
          <p:cNvPicPr>
            <a:picLocks noChangeAspect="1"/>
          </p:cNvPicPr>
          <p:nvPr/>
        </p:nvPicPr>
        <p:blipFill>
          <a:blip r:embed="rId2"/>
          <a:stretch>
            <a:fillRect/>
          </a:stretch>
        </p:blipFill>
        <p:spPr>
          <a:xfrm>
            <a:off x="173269" y="2019086"/>
            <a:ext cx="4430994" cy="2872319"/>
          </a:xfrm>
          <a:prstGeom prst="rect">
            <a:avLst/>
          </a:prstGeom>
        </p:spPr>
      </p:pic>
      <p:pic>
        <p:nvPicPr>
          <p:cNvPr id="5" name="図 4">
            <a:extLst>
              <a:ext uri="{FF2B5EF4-FFF2-40B4-BE49-F238E27FC236}">
                <a16:creationId xmlns:a16="http://schemas.microsoft.com/office/drawing/2014/main" id="{45EBB0CA-F35F-172E-B30D-4CAFB740EC1C}"/>
              </a:ext>
            </a:extLst>
          </p:cNvPr>
          <p:cNvPicPr>
            <a:picLocks noChangeAspect="1"/>
          </p:cNvPicPr>
          <p:nvPr/>
        </p:nvPicPr>
        <p:blipFill>
          <a:blip r:embed="rId3"/>
          <a:stretch>
            <a:fillRect/>
          </a:stretch>
        </p:blipFill>
        <p:spPr>
          <a:xfrm>
            <a:off x="5081923" y="2019086"/>
            <a:ext cx="4430994" cy="2872319"/>
          </a:xfrm>
          <a:prstGeom prst="rect">
            <a:avLst/>
          </a:prstGeom>
        </p:spPr>
      </p:pic>
    </p:spTree>
    <p:extLst>
      <p:ext uri="{BB962C8B-B14F-4D97-AF65-F5344CB8AC3E}">
        <p14:creationId xmlns:p14="http://schemas.microsoft.com/office/powerpoint/2010/main" val="1800590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37D4178-3E83-9E50-D633-FE4D8D47AD49}"/>
              </a:ext>
            </a:extLst>
          </p:cNvPr>
          <p:cNvPicPr>
            <a:picLocks noChangeAspect="1"/>
          </p:cNvPicPr>
          <p:nvPr/>
        </p:nvPicPr>
        <p:blipFill>
          <a:blip r:embed="rId2"/>
          <a:stretch>
            <a:fillRect/>
          </a:stretch>
        </p:blipFill>
        <p:spPr>
          <a:xfrm>
            <a:off x="253013" y="918048"/>
            <a:ext cx="9399973" cy="5021904"/>
          </a:xfrm>
          <a:prstGeom prst="rect">
            <a:avLst/>
          </a:prstGeom>
        </p:spPr>
      </p:pic>
      <p:sp>
        <p:nvSpPr>
          <p:cNvPr id="7" name="タイトル 1">
            <a:extLst>
              <a:ext uri="{FF2B5EF4-FFF2-40B4-BE49-F238E27FC236}">
                <a16:creationId xmlns:a16="http://schemas.microsoft.com/office/drawing/2014/main" id="{FF7D50D4-F19F-4AA7-8535-8CE19274E491}"/>
              </a:ext>
            </a:extLst>
          </p:cNvPr>
          <p:cNvSpPr txBox="1">
            <a:spLocks/>
          </p:cNvSpPr>
          <p:nvPr/>
        </p:nvSpPr>
        <p:spPr>
          <a:xfrm>
            <a:off x="191666" y="162977"/>
            <a:ext cx="4964533" cy="351000"/>
          </a:xfrm>
          <a:prstGeom prst="rect">
            <a:avLst/>
          </a:prstGeom>
        </p:spPr>
        <p:txBody>
          <a:bodyPr vert="horz" lIns="0" tIns="37148" rIns="74295" bIns="37148" rtlCol="0" anchor="ctr">
            <a:no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3.13 </a:t>
            </a:r>
            <a:r>
              <a:rPr lang="ja-JP" altLang="en-US" sz="1600" dirty="0">
                <a:latin typeface="Meiryo UI" panose="020B0604030504040204" pitchFamily="50" charset="-128"/>
                <a:ea typeface="Meiryo UI" panose="020B0604030504040204" pitchFamily="50" charset="-128"/>
              </a:rPr>
              <a:t>エクスポート画面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61" name="吹き出し: 四角形 60">
            <a:extLst>
              <a:ext uri="{FF2B5EF4-FFF2-40B4-BE49-F238E27FC236}">
                <a16:creationId xmlns:a16="http://schemas.microsoft.com/office/drawing/2014/main" id="{BFD5D5A3-5E21-4710-A176-66727DECF6F1}"/>
              </a:ext>
            </a:extLst>
          </p:cNvPr>
          <p:cNvSpPr/>
          <p:nvPr/>
        </p:nvSpPr>
        <p:spPr>
          <a:xfrm>
            <a:off x="2938973" y="2646784"/>
            <a:ext cx="2390775" cy="474851"/>
          </a:xfrm>
          <a:prstGeom prst="wedgeRectCallout">
            <a:avLst>
              <a:gd name="adj1" fmla="val 31997"/>
              <a:gd name="adj2" fmla="val 97219"/>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エクスポート対象</a:t>
            </a:r>
            <a:r>
              <a:rPr lang="en-US" altLang="ja-JP" sz="900" dirty="0">
                <a:solidFill>
                  <a:schemeClr val="tx1"/>
                </a:solidFill>
                <a:latin typeface="Meiryo UI" panose="020B0604030504040204" pitchFamily="50" charset="-128"/>
                <a:ea typeface="Meiryo UI" panose="020B0604030504040204" pitchFamily="50" charset="-128"/>
              </a:rPr>
              <a:t>CKAN]</a:t>
            </a:r>
          </a:p>
          <a:p>
            <a:r>
              <a:rPr lang="ja-JP" altLang="en-US" sz="900" dirty="0">
                <a:solidFill>
                  <a:schemeClr val="tx1"/>
                </a:solidFill>
                <a:latin typeface="Meiryo UI" panose="020B0604030504040204" pitchFamily="50" charset="-128"/>
                <a:ea typeface="Meiryo UI" panose="020B0604030504040204" pitchFamily="50" charset="-128"/>
              </a:rPr>
              <a:t>エクスポート対象</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（デフォルトは「横断検索用</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66" name="吹き出し: 四角形 65">
            <a:extLst>
              <a:ext uri="{FF2B5EF4-FFF2-40B4-BE49-F238E27FC236}">
                <a16:creationId xmlns:a16="http://schemas.microsoft.com/office/drawing/2014/main" id="{9A9056BD-06EF-4A6C-AABC-D23A171B2056}"/>
              </a:ext>
            </a:extLst>
          </p:cNvPr>
          <p:cNvSpPr/>
          <p:nvPr/>
        </p:nvSpPr>
        <p:spPr>
          <a:xfrm>
            <a:off x="5857875" y="4284926"/>
            <a:ext cx="2374704" cy="363274"/>
          </a:xfrm>
          <a:prstGeom prst="wedgeRectCallout">
            <a:avLst>
              <a:gd name="adj1" fmla="val -39962"/>
              <a:gd name="adj2" fmla="val -18354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ダウンロードボタン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エクスポートが完了したら活性状態になります。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B907A780-8C5D-8FC7-0243-8B19C7520B0F}"/>
              </a:ext>
            </a:extLst>
          </p:cNvPr>
          <p:cNvSpPr/>
          <p:nvPr/>
        </p:nvSpPr>
        <p:spPr>
          <a:xfrm>
            <a:off x="3676650" y="4137620"/>
            <a:ext cx="1916986" cy="393173"/>
          </a:xfrm>
          <a:prstGeom prst="wedgeRectCallout">
            <a:avLst>
              <a:gd name="adj1" fmla="val 27478"/>
              <a:gd name="adj2" fmla="val -13339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エクスポートボタン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押下するとエクスポートが始まります。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4820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72424FA-9B95-408A-8BC8-C449E8EC0C53}"/>
              </a:ext>
            </a:extLst>
          </p:cNvPr>
          <p:cNvSpPr txBox="1">
            <a:spLocks/>
          </p:cNvSpPr>
          <p:nvPr/>
        </p:nvSpPr>
        <p:spPr>
          <a:xfrm>
            <a:off x="217066" y="146043"/>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3.13 </a:t>
            </a:r>
            <a:r>
              <a:rPr lang="ja-JP" altLang="en-US" sz="1600" dirty="0">
                <a:latin typeface="Meiryo UI" panose="020B0604030504040204" pitchFamily="50" charset="-128"/>
                <a:ea typeface="Meiryo UI" panose="020B0604030504040204" pitchFamily="50" charset="-128"/>
              </a:rPr>
              <a:t>エクスポート画面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5643DB2E-A850-4275-8465-2C79F61A1424}"/>
              </a:ext>
            </a:extLst>
          </p:cNvPr>
          <p:cNvSpPr txBox="1"/>
          <p:nvPr/>
        </p:nvSpPr>
        <p:spPr>
          <a:xfrm>
            <a:off x="1295172" y="1843277"/>
            <a:ext cx="2459862"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エクスポート成功時のダイアログ</a:t>
            </a:r>
          </a:p>
        </p:txBody>
      </p:sp>
      <p:sp>
        <p:nvSpPr>
          <p:cNvPr id="9" name="テキスト ボックス 8">
            <a:extLst>
              <a:ext uri="{FF2B5EF4-FFF2-40B4-BE49-F238E27FC236}">
                <a16:creationId xmlns:a16="http://schemas.microsoft.com/office/drawing/2014/main" id="{19F1619D-5B16-42C9-92E6-C99209336D95}"/>
              </a:ext>
            </a:extLst>
          </p:cNvPr>
          <p:cNvSpPr txBox="1"/>
          <p:nvPr/>
        </p:nvSpPr>
        <p:spPr>
          <a:xfrm>
            <a:off x="5724219" y="1658611"/>
            <a:ext cx="3162704" cy="461665"/>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エクスポート失敗時のダイアログの例</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（エラー内容に応じたエラーメッセージを表示）</a:t>
            </a:r>
          </a:p>
        </p:txBody>
      </p:sp>
      <p:pic>
        <p:nvPicPr>
          <p:cNvPr id="3" name="図 2">
            <a:extLst>
              <a:ext uri="{FF2B5EF4-FFF2-40B4-BE49-F238E27FC236}">
                <a16:creationId xmlns:a16="http://schemas.microsoft.com/office/drawing/2014/main" id="{17332454-D535-D7AD-7593-A89DF51084B6}"/>
              </a:ext>
            </a:extLst>
          </p:cNvPr>
          <p:cNvPicPr>
            <a:picLocks noChangeAspect="1"/>
          </p:cNvPicPr>
          <p:nvPr/>
        </p:nvPicPr>
        <p:blipFill>
          <a:blip r:embed="rId2"/>
          <a:stretch>
            <a:fillRect/>
          </a:stretch>
        </p:blipFill>
        <p:spPr>
          <a:xfrm>
            <a:off x="362154" y="2122346"/>
            <a:ext cx="4325899" cy="2578262"/>
          </a:xfrm>
          <a:prstGeom prst="rect">
            <a:avLst/>
          </a:prstGeom>
        </p:spPr>
      </p:pic>
      <p:pic>
        <p:nvPicPr>
          <p:cNvPr id="6" name="図 5">
            <a:extLst>
              <a:ext uri="{FF2B5EF4-FFF2-40B4-BE49-F238E27FC236}">
                <a16:creationId xmlns:a16="http://schemas.microsoft.com/office/drawing/2014/main" id="{AF6E46FB-911C-6945-D962-6F64968992B4}"/>
              </a:ext>
            </a:extLst>
          </p:cNvPr>
          <p:cNvPicPr>
            <a:picLocks noChangeAspect="1"/>
          </p:cNvPicPr>
          <p:nvPr/>
        </p:nvPicPr>
        <p:blipFill>
          <a:blip r:embed="rId3"/>
          <a:stretch>
            <a:fillRect/>
          </a:stretch>
        </p:blipFill>
        <p:spPr>
          <a:xfrm>
            <a:off x="5142622" y="2122346"/>
            <a:ext cx="4325898" cy="2578262"/>
          </a:xfrm>
          <a:prstGeom prst="rect">
            <a:avLst/>
          </a:prstGeom>
        </p:spPr>
      </p:pic>
    </p:spTree>
    <p:extLst>
      <p:ext uri="{BB962C8B-B14F-4D97-AF65-F5344CB8AC3E}">
        <p14:creationId xmlns:p14="http://schemas.microsoft.com/office/powerpoint/2010/main" val="212178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388FCB3-6393-E4C3-0170-076685279BBF}"/>
              </a:ext>
            </a:extLst>
          </p:cNvPr>
          <p:cNvPicPr>
            <a:picLocks noChangeAspect="1"/>
          </p:cNvPicPr>
          <p:nvPr/>
        </p:nvPicPr>
        <p:blipFill>
          <a:blip r:embed="rId2"/>
          <a:stretch>
            <a:fillRect/>
          </a:stretch>
        </p:blipFill>
        <p:spPr>
          <a:xfrm>
            <a:off x="254968" y="991315"/>
            <a:ext cx="9396063" cy="5017415"/>
          </a:xfrm>
          <a:prstGeom prst="rect">
            <a:avLst/>
          </a:prstGeom>
        </p:spPr>
      </p:pic>
      <p:sp>
        <p:nvSpPr>
          <p:cNvPr id="6" name="タイトル 1">
            <a:extLst>
              <a:ext uri="{FF2B5EF4-FFF2-40B4-BE49-F238E27FC236}">
                <a16:creationId xmlns:a16="http://schemas.microsoft.com/office/drawing/2014/main" id="{9002E767-CCCD-4CA1-B59A-97676D3A6C7C}"/>
              </a:ext>
            </a:extLst>
          </p:cNvPr>
          <p:cNvSpPr txBox="1">
            <a:spLocks/>
          </p:cNvSpPr>
          <p:nvPr/>
        </p:nvSpPr>
        <p:spPr>
          <a:xfrm>
            <a:off x="200134" y="162977"/>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3.13 </a:t>
            </a:r>
            <a:r>
              <a:rPr lang="ja-JP" altLang="en-US" sz="1600" dirty="0">
                <a:latin typeface="Meiryo UI" panose="020B0604030504040204" pitchFamily="50" charset="-128"/>
                <a:ea typeface="Meiryo UI" panose="020B0604030504040204" pitchFamily="50" charset="-128"/>
              </a:rPr>
              <a:t>エクスポート画面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54719B16-58AA-116A-7370-BEA15BE7FBF8}"/>
              </a:ext>
            </a:extLst>
          </p:cNvPr>
          <p:cNvSpPr/>
          <p:nvPr/>
        </p:nvSpPr>
        <p:spPr>
          <a:xfrm>
            <a:off x="5476875" y="4142051"/>
            <a:ext cx="2716866" cy="313408"/>
          </a:xfrm>
          <a:prstGeom prst="wedgeRectCallout">
            <a:avLst>
              <a:gd name="adj1" fmla="val -32859"/>
              <a:gd name="adj2" fmla="val -13711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ダウンロードボタン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押下するとエクスポートファイルのダウンロードが始まります。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1281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E8823806-458D-4A60-9DBA-0828F3E09996}"/>
              </a:ext>
            </a:extLst>
          </p:cNvPr>
          <p:cNvSpPr txBox="1">
            <a:spLocks/>
          </p:cNvSpPr>
          <p:nvPr/>
        </p:nvSpPr>
        <p:spPr>
          <a:xfrm>
            <a:off x="220054" y="175926"/>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3.13 </a:t>
            </a:r>
            <a:r>
              <a:rPr lang="ja-JP" altLang="en-US" sz="1600" dirty="0">
                <a:latin typeface="Meiryo UI" panose="020B0604030504040204" pitchFamily="50" charset="-128"/>
                <a:ea typeface="Meiryo UI" panose="020B0604030504040204" pitchFamily="50" charset="-128"/>
              </a:rPr>
              <a:t>エクスポート画面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2AD8DE67-B07A-4AFB-8406-4C23FE79AB3E}"/>
              </a:ext>
            </a:extLst>
          </p:cNvPr>
          <p:cNvSpPr txBox="1"/>
          <p:nvPr/>
        </p:nvSpPr>
        <p:spPr>
          <a:xfrm>
            <a:off x="1434734" y="1935323"/>
            <a:ext cx="2459862"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ダウンロード成功時のダイアログ</a:t>
            </a:r>
          </a:p>
        </p:txBody>
      </p:sp>
      <p:sp>
        <p:nvSpPr>
          <p:cNvPr id="9" name="テキスト ボックス 8">
            <a:extLst>
              <a:ext uri="{FF2B5EF4-FFF2-40B4-BE49-F238E27FC236}">
                <a16:creationId xmlns:a16="http://schemas.microsoft.com/office/drawing/2014/main" id="{00592C88-FEF9-4C3B-BCFB-62939B6BC884}"/>
              </a:ext>
            </a:extLst>
          </p:cNvPr>
          <p:cNvSpPr txBox="1"/>
          <p:nvPr/>
        </p:nvSpPr>
        <p:spPr>
          <a:xfrm>
            <a:off x="6071023" y="1935322"/>
            <a:ext cx="2649644"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ダウンロード失敗時のダイアログ</a:t>
            </a:r>
          </a:p>
        </p:txBody>
      </p:sp>
      <p:pic>
        <p:nvPicPr>
          <p:cNvPr id="5" name="図 4">
            <a:extLst>
              <a:ext uri="{FF2B5EF4-FFF2-40B4-BE49-F238E27FC236}">
                <a16:creationId xmlns:a16="http://schemas.microsoft.com/office/drawing/2014/main" id="{9FE74C53-4C11-FFFF-89DA-A56F28D595D6}"/>
              </a:ext>
            </a:extLst>
          </p:cNvPr>
          <p:cNvPicPr>
            <a:picLocks noChangeAspect="1"/>
          </p:cNvPicPr>
          <p:nvPr/>
        </p:nvPicPr>
        <p:blipFill>
          <a:blip r:embed="rId2"/>
          <a:stretch>
            <a:fillRect/>
          </a:stretch>
        </p:blipFill>
        <p:spPr>
          <a:xfrm>
            <a:off x="5096072" y="2212322"/>
            <a:ext cx="4599547" cy="2433355"/>
          </a:xfrm>
          <a:prstGeom prst="rect">
            <a:avLst/>
          </a:prstGeom>
        </p:spPr>
      </p:pic>
      <p:pic>
        <p:nvPicPr>
          <p:cNvPr id="10" name="図 9">
            <a:extLst>
              <a:ext uri="{FF2B5EF4-FFF2-40B4-BE49-F238E27FC236}">
                <a16:creationId xmlns:a16="http://schemas.microsoft.com/office/drawing/2014/main" id="{24B2C0FD-22F1-4411-39AF-2CDECC695B51}"/>
              </a:ext>
            </a:extLst>
          </p:cNvPr>
          <p:cNvPicPr>
            <a:picLocks noChangeAspect="1"/>
          </p:cNvPicPr>
          <p:nvPr/>
        </p:nvPicPr>
        <p:blipFill>
          <a:blip r:embed="rId3"/>
          <a:stretch>
            <a:fillRect/>
          </a:stretch>
        </p:blipFill>
        <p:spPr>
          <a:xfrm>
            <a:off x="364892" y="2212322"/>
            <a:ext cx="4599547" cy="2433355"/>
          </a:xfrm>
          <a:prstGeom prst="rect">
            <a:avLst/>
          </a:prstGeom>
        </p:spPr>
      </p:pic>
    </p:spTree>
    <p:extLst>
      <p:ext uri="{BB962C8B-B14F-4D97-AF65-F5344CB8AC3E}">
        <p14:creationId xmlns:p14="http://schemas.microsoft.com/office/powerpoint/2010/main" val="1331259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0796912-540E-9E1D-085C-57679B6AFDEB}"/>
              </a:ext>
            </a:extLst>
          </p:cNvPr>
          <p:cNvPicPr>
            <a:picLocks noChangeAspect="1"/>
          </p:cNvPicPr>
          <p:nvPr/>
        </p:nvPicPr>
        <p:blipFill>
          <a:blip r:embed="rId2"/>
          <a:stretch>
            <a:fillRect/>
          </a:stretch>
        </p:blipFill>
        <p:spPr>
          <a:xfrm>
            <a:off x="234000" y="882363"/>
            <a:ext cx="9672000" cy="5219554"/>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3.14 </a:t>
            </a:r>
            <a:r>
              <a:rPr lang="ja-JP" altLang="en-US" sz="1600" dirty="0">
                <a:latin typeface="Meiryo UI" panose="020B0604030504040204" pitchFamily="50" charset="-128"/>
                <a:ea typeface="Meiryo UI" panose="020B0604030504040204" pitchFamily="50" charset="-128"/>
              </a:rPr>
              <a:t>一時保存ダイアログ</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7FCE0ED3-F868-D972-4902-77BD056DF594}"/>
              </a:ext>
            </a:extLst>
          </p:cNvPr>
          <p:cNvSpPr/>
          <p:nvPr/>
        </p:nvSpPr>
        <p:spPr bwMode="auto">
          <a:xfrm>
            <a:off x="4331563" y="1531289"/>
            <a:ext cx="4619625" cy="1054332"/>
          </a:xfrm>
          <a:prstGeom prst="wedgeRectCallout">
            <a:avLst>
              <a:gd name="adj1" fmla="val -30543"/>
              <a:gd name="adj2" fmla="val 81207"/>
            </a:avLst>
          </a:prstGeom>
          <a:solidFill>
            <a:schemeClr val="accent4">
              <a:lumMod val="40000"/>
              <a:lumOff val="60000"/>
            </a:schemeClr>
          </a:solidFill>
          <a:ln w="12700">
            <a:solidFill>
              <a:schemeClr val="accent3"/>
            </a:solidFill>
            <a:headEnd/>
            <a:tailEnd/>
          </a:ln>
        </p:spPr>
        <p:style>
          <a:lnRef idx="2">
            <a:schemeClr val="accent4">
              <a:shade val="50000"/>
            </a:schemeClr>
          </a:lnRef>
          <a:fillRef idx="1">
            <a:schemeClr val="accent4"/>
          </a:fillRef>
          <a:effectRef idx="0">
            <a:schemeClr val="accent4"/>
          </a:effectRef>
          <a:fontRef idx="minor">
            <a:schemeClr val="lt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一時保存ダイアログ</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カタログ名を入力し「保存」ボタン押下すると、作成途中のカタログを入力したカタログ名で保存します。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「キャンセル」ボタンを押下するとダイアログが閉じます。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カタログ名は最大</a:t>
            </a:r>
            <a:r>
              <a:rPr lang="en-US" altLang="ja-JP" sz="900" dirty="0">
                <a:solidFill>
                  <a:schemeClr val="tx1"/>
                </a:solidFill>
                <a:latin typeface="Meiryo UI" panose="020B0604030504040204" pitchFamily="50" charset="-128"/>
                <a:ea typeface="Meiryo UI" panose="020B0604030504040204" pitchFamily="50" charset="-128"/>
              </a:rPr>
              <a:t>50</a:t>
            </a:r>
            <a:r>
              <a:rPr lang="ja-JP" altLang="en-US" sz="900" dirty="0">
                <a:solidFill>
                  <a:schemeClr val="tx1"/>
                </a:solidFill>
                <a:latin typeface="Meiryo UI" panose="020B0604030504040204" pitchFamily="50" charset="-128"/>
                <a:ea typeface="Meiryo UI" panose="020B0604030504040204" pitchFamily="50" charset="-128"/>
              </a:rPr>
              <a:t>文字まで</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カタログ名のデフォルトは「データセットのタイトル」の値</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カタログ名は入力必須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既存のカタログ名が入力された場合、該当の一時保存情報が上書きされる</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 name="吹き出し: 四角形 2">
            <a:extLst>
              <a:ext uri="{FF2B5EF4-FFF2-40B4-BE49-F238E27FC236}">
                <a16:creationId xmlns:a16="http://schemas.microsoft.com/office/drawing/2014/main" id="{635DAD1E-029B-F7B0-53D3-982F3A6C2210}"/>
              </a:ext>
            </a:extLst>
          </p:cNvPr>
          <p:cNvSpPr/>
          <p:nvPr/>
        </p:nvSpPr>
        <p:spPr bwMode="auto">
          <a:xfrm>
            <a:off x="4761967" y="6063640"/>
            <a:ext cx="4619625" cy="616182"/>
          </a:xfrm>
          <a:prstGeom prst="wedgeRectCallout">
            <a:avLst>
              <a:gd name="adj1" fmla="val -41901"/>
              <a:gd name="adj2" fmla="val -72250"/>
            </a:avLst>
          </a:prstGeom>
          <a:solidFill>
            <a:schemeClr val="accent4">
              <a:lumMod val="40000"/>
              <a:lumOff val="60000"/>
            </a:schemeClr>
          </a:solidFill>
          <a:ln w="12700">
            <a:solidFill>
              <a:schemeClr val="accent3"/>
            </a:solidFill>
            <a:headEnd/>
            <a:tailEnd/>
          </a:ln>
        </p:spPr>
        <p:style>
          <a:lnRef idx="2">
            <a:schemeClr val="accent4">
              <a:shade val="50000"/>
            </a:schemeClr>
          </a:lnRef>
          <a:fillRef idx="1">
            <a:schemeClr val="accent4"/>
          </a:fillRef>
          <a:effectRef idx="0">
            <a:schemeClr val="accent4"/>
          </a:effectRef>
          <a:fontRef idx="minor">
            <a:schemeClr val="lt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一時保存ボタン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押下すると一時保存ダイアログが表示されます。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本ボタンは新規カタログ作成時のみ表示されます。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（既存のカタログをベースにしたカタログ作成、カタログ編集、テンプレート編集時は表示されません。）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27669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3.14 </a:t>
            </a:r>
            <a:r>
              <a:rPr lang="ja-JP" altLang="en-US" sz="1600" dirty="0">
                <a:latin typeface="Meiryo UI" panose="020B0604030504040204" pitchFamily="50" charset="-128"/>
                <a:ea typeface="Meiryo UI" panose="020B0604030504040204" pitchFamily="50" charset="-128"/>
              </a:rPr>
              <a:t>一時保存ダイアログ</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1F0CB980-ED0B-4D55-BFB6-BDDFED634DB2}"/>
              </a:ext>
            </a:extLst>
          </p:cNvPr>
          <p:cNvSpPr txBox="1"/>
          <p:nvPr/>
        </p:nvSpPr>
        <p:spPr>
          <a:xfrm>
            <a:off x="1502275" y="971555"/>
            <a:ext cx="2179000"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一時保存成功時のダイアログ</a:t>
            </a:r>
          </a:p>
        </p:txBody>
      </p:sp>
      <p:sp>
        <p:nvSpPr>
          <p:cNvPr id="14" name="テキスト ボックス 13">
            <a:extLst>
              <a:ext uri="{FF2B5EF4-FFF2-40B4-BE49-F238E27FC236}">
                <a16:creationId xmlns:a16="http://schemas.microsoft.com/office/drawing/2014/main" id="{1D45D3C6-C033-43C3-92E8-341B07833F29}"/>
              </a:ext>
            </a:extLst>
          </p:cNvPr>
          <p:cNvSpPr txBox="1"/>
          <p:nvPr/>
        </p:nvSpPr>
        <p:spPr>
          <a:xfrm>
            <a:off x="6343315" y="984322"/>
            <a:ext cx="2179000"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一時保存失敗時のダイアログ</a:t>
            </a:r>
          </a:p>
        </p:txBody>
      </p:sp>
      <p:sp>
        <p:nvSpPr>
          <p:cNvPr id="7" name="フローチャート: 処理 6">
            <a:extLst>
              <a:ext uri="{FF2B5EF4-FFF2-40B4-BE49-F238E27FC236}">
                <a16:creationId xmlns:a16="http://schemas.microsoft.com/office/drawing/2014/main" id="{3E0CA3B9-D7F2-4EAE-90BB-48535CB2459C}"/>
              </a:ext>
            </a:extLst>
          </p:cNvPr>
          <p:cNvSpPr/>
          <p:nvPr/>
        </p:nvSpPr>
        <p:spPr>
          <a:xfrm>
            <a:off x="6844328" y="3217334"/>
            <a:ext cx="1444538" cy="23706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latin typeface="Meiryo UI" panose="020B0604030504040204" pitchFamily="50" charset="-128"/>
                <a:ea typeface="Meiryo UI" panose="020B0604030504040204" pitchFamily="50" charset="-128"/>
              </a:rPr>
              <a:t>一時保存に失敗しました。</a:t>
            </a:r>
          </a:p>
        </p:txBody>
      </p:sp>
      <p:pic>
        <p:nvPicPr>
          <p:cNvPr id="12" name="図 11">
            <a:extLst>
              <a:ext uri="{FF2B5EF4-FFF2-40B4-BE49-F238E27FC236}">
                <a16:creationId xmlns:a16="http://schemas.microsoft.com/office/drawing/2014/main" id="{A667E25A-177F-457A-AFF7-EEBFF361DFC4}"/>
              </a:ext>
            </a:extLst>
          </p:cNvPr>
          <p:cNvPicPr>
            <a:picLocks noChangeAspect="1"/>
          </p:cNvPicPr>
          <p:nvPr/>
        </p:nvPicPr>
        <p:blipFill rotWithShape="1">
          <a:blip r:embed="rId3"/>
          <a:srcRect l="38058" t="45797" r="59171" b="49633"/>
          <a:stretch/>
        </p:blipFill>
        <p:spPr>
          <a:xfrm>
            <a:off x="6499026" y="3202513"/>
            <a:ext cx="345302" cy="283641"/>
          </a:xfrm>
          <a:prstGeom prst="rect">
            <a:avLst/>
          </a:prstGeom>
        </p:spPr>
      </p:pic>
      <p:pic>
        <p:nvPicPr>
          <p:cNvPr id="4" name="図 3">
            <a:extLst>
              <a:ext uri="{FF2B5EF4-FFF2-40B4-BE49-F238E27FC236}">
                <a16:creationId xmlns:a16="http://schemas.microsoft.com/office/drawing/2014/main" id="{5644510F-D2BE-A9AE-A2AB-896062A7AF78}"/>
              </a:ext>
            </a:extLst>
          </p:cNvPr>
          <p:cNvPicPr>
            <a:picLocks noChangeAspect="1"/>
          </p:cNvPicPr>
          <p:nvPr/>
        </p:nvPicPr>
        <p:blipFill>
          <a:blip r:embed="rId4"/>
          <a:stretch>
            <a:fillRect/>
          </a:stretch>
        </p:blipFill>
        <p:spPr>
          <a:xfrm>
            <a:off x="154098" y="1231304"/>
            <a:ext cx="4715550" cy="5002896"/>
          </a:xfrm>
          <a:prstGeom prst="rect">
            <a:avLst/>
          </a:prstGeom>
        </p:spPr>
      </p:pic>
      <p:pic>
        <p:nvPicPr>
          <p:cNvPr id="10" name="図 9">
            <a:extLst>
              <a:ext uri="{FF2B5EF4-FFF2-40B4-BE49-F238E27FC236}">
                <a16:creationId xmlns:a16="http://schemas.microsoft.com/office/drawing/2014/main" id="{C2E9DBC0-AA66-76ED-E96B-833FA4A03709}"/>
              </a:ext>
            </a:extLst>
          </p:cNvPr>
          <p:cNvPicPr>
            <a:picLocks noChangeAspect="1"/>
          </p:cNvPicPr>
          <p:nvPr/>
        </p:nvPicPr>
        <p:blipFill>
          <a:blip r:embed="rId5"/>
          <a:stretch>
            <a:fillRect/>
          </a:stretch>
        </p:blipFill>
        <p:spPr>
          <a:xfrm>
            <a:off x="5075040" y="1248554"/>
            <a:ext cx="4715550" cy="5002896"/>
          </a:xfrm>
          <a:prstGeom prst="rect">
            <a:avLst/>
          </a:prstGeom>
        </p:spPr>
      </p:pic>
    </p:spTree>
    <p:extLst>
      <p:ext uri="{BB962C8B-B14F-4D97-AF65-F5344CB8AC3E}">
        <p14:creationId xmlns:p14="http://schemas.microsoft.com/office/powerpoint/2010/main" val="788958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DE85E68-4053-3A6E-F0A7-68E8ED79FE82}"/>
              </a:ext>
            </a:extLst>
          </p:cNvPr>
          <p:cNvPicPr>
            <a:picLocks noChangeAspect="1"/>
          </p:cNvPicPr>
          <p:nvPr/>
        </p:nvPicPr>
        <p:blipFill>
          <a:blip r:embed="rId2"/>
          <a:stretch>
            <a:fillRect/>
          </a:stretch>
        </p:blipFill>
        <p:spPr>
          <a:xfrm>
            <a:off x="275207" y="1068176"/>
            <a:ext cx="9426606" cy="5087541"/>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3.15 </a:t>
            </a:r>
            <a:r>
              <a:rPr lang="ja-JP" altLang="en-US" sz="1600" dirty="0">
                <a:latin typeface="Meiryo UI" panose="020B0604030504040204" pitchFamily="50" charset="-128"/>
                <a:ea typeface="Meiryo UI" panose="020B0604030504040204" pitchFamily="50" charset="-128"/>
              </a:rPr>
              <a:t>データセット情報画面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4804ED9C-7EB7-6E3C-BA08-EE602BAAF4F9}"/>
              </a:ext>
            </a:extLst>
          </p:cNvPr>
          <p:cNvSpPr/>
          <p:nvPr/>
        </p:nvSpPr>
        <p:spPr bwMode="auto">
          <a:xfrm>
            <a:off x="5989693" y="3094577"/>
            <a:ext cx="2841424" cy="748193"/>
          </a:xfrm>
          <a:prstGeom prst="wedgeRectCallout">
            <a:avLst>
              <a:gd name="adj1" fmla="val -86776"/>
              <a:gd name="adj2" fmla="val -588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データセットの特徴</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どんなデータか、どんな情報が含まれるかなど</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をテキストで入力します。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テンプレート編集時以外、入力必須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最大</a:t>
            </a:r>
            <a:r>
              <a:rPr lang="en-US" altLang="ja-JP" sz="900" dirty="0">
                <a:solidFill>
                  <a:schemeClr val="tx1"/>
                </a:solidFill>
                <a:latin typeface="Meiryo UI" panose="020B0604030504040204" pitchFamily="50" charset="-128"/>
                <a:ea typeface="Meiryo UI" panose="020B0604030504040204" pitchFamily="50" charset="-128"/>
              </a:rPr>
              <a:t>1000</a:t>
            </a:r>
            <a:r>
              <a:rPr lang="ja-JP" altLang="en-US" sz="900" dirty="0">
                <a:solidFill>
                  <a:schemeClr val="tx1"/>
                </a:solidFill>
                <a:latin typeface="Meiryo UI" panose="020B0604030504040204" pitchFamily="50" charset="-128"/>
                <a:ea typeface="Meiryo UI" panose="020B0604030504040204" pitchFamily="50" charset="-128"/>
              </a:rPr>
              <a:t>文字まで。</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754709F3-C778-D96D-6CDB-D33DF3EFF7BE}"/>
              </a:ext>
            </a:extLst>
          </p:cNvPr>
          <p:cNvSpPr/>
          <p:nvPr/>
        </p:nvSpPr>
        <p:spPr bwMode="auto">
          <a:xfrm>
            <a:off x="5841418" y="2081391"/>
            <a:ext cx="2502481" cy="627557"/>
          </a:xfrm>
          <a:prstGeom prst="wedgeRectCallout">
            <a:avLst>
              <a:gd name="adj1" fmla="val -90113"/>
              <a:gd name="adj2" fmla="val 1653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データセットのタイトル</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 </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データセットを表すタイトルをテキストで入力します。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テンプレート編集時以外、入力必須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B98D2AFC-372A-F7E3-88F5-ACF1442B4E37}"/>
              </a:ext>
            </a:extLst>
          </p:cNvPr>
          <p:cNvSpPr/>
          <p:nvPr/>
        </p:nvSpPr>
        <p:spPr bwMode="auto">
          <a:xfrm>
            <a:off x="6138663" y="4376173"/>
            <a:ext cx="2841424" cy="551067"/>
          </a:xfrm>
          <a:prstGeom prst="wedgeRectCallout">
            <a:avLst>
              <a:gd name="adj1" fmla="val -88476"/>
              <a:gd name="adj2" fmla="val 1350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データセットの説明ページ</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データセットの説明など補足情報が</a:t>
            </a:r>
            <a:r>
              <a:rPr lang="en-US" altLang="ja-JP" sz="900" dirty="0">
                <a:solidFill>
                  <a:schemeClr val="tx1"/>
                </a:solidFill>
                <a:latin typeface="Meiryo UI" panose="020B0604030504040204" pitchFamily="50" charset="-128"/>
                <a:ea typeface="Meiryo UI" panose="020B0604030504040204" pitchFamily="50" charset="-128"/>
              </a:rPr>
              <a:t>Web</a:t>
            </a:r>
            <a:r>
              <a:rPr lang="ja-JP" altLang="en-US" sz="900" dirty="0">
                <a:solidFill>
                  <a:schemeClr val="tx1"/>
                </a:solidFill>
                <a:latin typeface="Meiryo UI" panose="020B0604030504040204" pitchFamily="50" charset="-128"/>
                <a:ea typeface="Meiryo UI" panose="020B0604030504040204" pitchFamily="50" charset="-128"/>
              </a:rPr>
              <a:t>で公開される場合は公開先の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E46E36F6-13C5-8E12-EAF4-A9D38C4FC77C}"/>
              </a:ext>
            </a:extLst>
          </p:cNvPr>
          <p:cNvSpPr/>
          <p:nvPr/>
        </p:nvSpPr>
        <p:spPr bwMode="auto">
          <a:xfrm>
            <a:off x="7581923" y="6000490"/>
            <a:ext cx="1426442" cy="459986"/>
          </a:xfrm>
          <a:prstGeom prst="wedgeRectCallout">
            <a:avLst>
              <a:gd name="adj1" fmla="val 45605"/>
              <a:gd name="adj2" fmla="val -7126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次へボタン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押下するとデータ概要情報画面に遷移します。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7682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6" y="674317"/>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■メニューのボタン押下時の画面遷移を示す。</a:t>
            </a:r>
          </a:p>
        </p:txBody>
      </p:sp>
      <p:sp>
        <p:nvSpPr>
          <p:cNvPr id="11" name="タイトル 10">
            <a:extLst>
              <a:ext uri="{FF2B5EF4-FFF2-40B4-BE49-F238E27FC236}">
                <a16:creationId xmlns:a16="http://schemas.microsoft.com/office/drawing/2014/main" id="{70E39AF1-F741-4AAA-878E-1F11D8B55B2B}"/>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 </a:t>
            </a:r>
            <a:r>
              <a:rPr lang="en-US" altLang="ja-JP" sz="1600" dirty="0">
                <a:latin typeface="Meiryo UI" panose="020B0604030504040204" pitchFamily="50" charset="-128"/>
                <a:ea typeface="Meiryo UI" panose="020B0604030504040204" pitchFamily="50" charset="-128"/>
              </a:rPr>
              <a:t>&gt; 2.2 </a:t>
            </a:r>
            <a:r>
              <a:rPr lang="ja-JP" altLang="en-US" sz="1600" dirty="0">
                <a:latin typeface="Meiryo UI" panose="020B0604030504040204" pitchFamily="50" charset="-128"/>
                <a:ea typeface="Meiryo UI" panose="020B0604030504040204" pitchFamily="50" charset="-128"/>
              </a:rPr>
              <a:t>メニューからの画面遷移</a:t>
            </a:r>
            <a:r>
              <a:rPr lang="en-US" altLang="ja-JP" sz="1600" dirty="0">
                <a:latin typeface="Meiryo UI" panose="020B0604030504040204" pitchFamily="50" charset="-128"/>
                <a:ea typeface="Meiryo UI" panose="020B0604030504040204" pitchFamily="50" charset="-128"/>
              </a:rPr>
              <a:t>(1)</a:t>
            </a:r>
            <a:endParaRPr lang="ja-JP" altLang="en-US" sz="1600" dirty="0"/>
          </a:p>
        </p:txBody>
      </p:sp>
      <p:sp>
        <p:nvSpPr>
          <p:cNvPr id="45" name="テキスト ボックス 44">
            <a:extLst>
              <a:ext uri="{FF2B5EF4-FFF2-40B4-BE49-F238E27FC236}">
                <a16:creationId xmlns:a16="http://schemas.microsoft.com/office/drawing/2014/main" id="{17870FCB-6CBC-43CF-A4E9-7BB4BD321CCE}"/>
              </a:ext>
            </a:extLst>
          </p:cNvPr>
          <p:cNvSpPr txBox="1"/>
          <p:nvPr/>
        </p:nvSpPr>
        <p:spPr>
          <a:xfrm>
            <a:off x="2379586" y="1385800"/>
            <a:ext cx="1468607" cy="246221"/>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管理＞ユーザ管理</a:t>
            </a:r>
            <a:endParaRPr kumimoji="1" lang="en-US" altLang="ja-JP" sz="1000"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FB0EDCC1-4940-4357-8A52-F6C95BF1EF91}"/>
              </a:ext>
            </a:extLst>
          </p:cNvPr>
          <p:cNvSpPr txBox="1"/>
          <p:nvPr/>
        </p:nvSpPr>
        <p:spPr>
          <a:xfrm>
            <a:off x="2409885" y="2721128"/>
            <a:ext cx="1592803" cy="553998"/>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＞新規登録</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＞横断検索カタログ作成</a:t>
            </a:r>
          </a:p>
        </p:txBody>
      </p:sp>
      <p:cxnSp>
        <p:nvCxnSpPr>
          <p:cNvPr id="28" name="コネクタ: カギ線 27">
            <a:extLst>
              <a:ext uri="{FF2B5EF4-FFF2-40B4-BE49-F238E27FC236}">
                <a16:creationId xmlns:a16="http://schemas.microsoft.com/office/drawing/2014/main" id="{59D1A7FC-1E7D-4EC3-8D6D-656AD5C2FBB8}"/>
              </a:ext>
            </a:extLst>
          </p:cNvPr>
          <p:cNvCxnSpPr>
            <a:cxnSpLocks/>
            <a:stCxn id="13" idx="3"/>
          </p:cNvCxnSpPr>
          <p:nvPr/>
        </p:nvCxnSpPr>
        <p:spPr>
          <a:xfrm flipV="1">
            <a:off x="1819531" y="3235111"/>
            <a:ext cx="2183158" cy="701081"/>
          </a:xfrm>
          <a:prstGeom prst="bentConnector3">
            <a:avLst>
              <a:gd name="adj1" fmla="val 24695"/>
            </a:avLst>
          </a:prstGeom>
          <a:ln>
            <a:tailEnd type="triangle"/>
          </a:ln>
        </p:spPr>
        <p:style>
          <a:lnRef idx="1">
            <a:schemeClr val="dk1"/>
          </a:lnRef>
          <a:fillRef idx="0">
            <a:schemeClr val="dk1"/>
          </a:fillRef>
          <a:effectRef idx="0">
            <a:schemeClr val="dk1"/>
          </a:effectRef>
          <a:fontRef idx="minor">
            <a:schemeClr val="tx1"/>
          </a:fontRef>
        </p:style>
      </p:cxnSp>
      <p:cxnSp>
        <p:nvCxnSpPr>
          <p:cNvPr id="42" name="コネクタ: カギ線 41">
            <a:extLst>
              <a:ext uri="{FF2B5EF4-FFF2-40B4-BE49-F238E27FC236}">
                <a16:creationId xmlns:a16="http://schemas.microsoft.com/office/drawing/2014/main" id="{4811A750-C6D8-460A-BE27-51D1CCA12709}"/>
              </a:ext>
            </a:extLst>
          </p:cNvPr>
          <p:cNvCxnSpPr>
            <a:cxnSpLocks/>
            <a:stCxn id="13" idx="3"/>
          </p:cNvCxnSpPr>
          <p:nvPr/>
        </p:nvCxnSpPr>
        <p:spPr>
          <a:xfrm>
            <a:off x="1819531" y="3936192"/>
            <a:ext cx="2183158" cy="781207"/>
          </a:xfrm>
          <a:prstGeom prst="bentConnector3">
            <a:avLst>
              <a:gd name="adj1" fmla="val 24695"/>
            </a:avLst>
          </a:prstGeom>
          <a:ln>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83B81C83-523C-48F3-8FA0-0F5321CC8188}"/>
              </a:ext>
            </a:extLst>
          </p:cNvPr>
          <p:cNvCxnSpPr>
            <a:cxnSpLocks/>
            <a:stCxn id="13" idx="3"/>
          </p:cNvCxnSpPr>
          <p:nvPr/>
        </p:nvCxnSpPr>
        <p:spPr>
          <a:xfrm>
            <a:off x="1819531" y="3936192"/>
            <a:ext cx="2183157" cy="2288915"/>
          </a:xfrm>
          <a:prstGeom prst="bentConnector3">
            <a:avLst>
              <a:gd name="adj1" fmla="val 24259"/>
            </a:avLst>
          </a:prstGeom>
          <a:ln>
            <a:tailEnd type="triangle"/>
          </a:ln>
        </p:spPr>
        <p:style>
          <a:lnRef idx="1">
            <a:schemeClr val="dk1"/>
          </a:lnRef>
          <a:fillRef idx="0">
            <a:schemeClr val="dk1"/>
          </a:fillRef>
          <a:effectRef idx="0">
            <a:schemeClr val="dk1"/>
          </a:effectRef>
          <a:fontRef idx="minor">
            <a:schemeClr val="tx1"/>
          </a:fontRef>
        </p:style>
      </p:cxnSp>
      <p:sp>
        <p:nvSpPr>
          <p:cNvPr id="37" name="テキスト ボックス 36">
            <a:extLst>
              <a:ext uri="{FF2B5EF4-FFF2-40B4-BE49-F238E27FC236}">
                <a16:creationId xmlns:a16="http://schemas.microsoft.com/office/drawing/2014/main" id="{62BAC7B9-3386-433E-A7A5-429645547C21}"/>
              </a:ext>
            </a:extLst>
          </p:cNvPr>
          <p:cNvSpPr txBox="1"/>
          <p:nvPr/>
        </p:nvSpPr>
        <p:spPr>
          <a:xfrm>
            <a:off x="714725" y="1272620"/>
            <a:ext cx="943574" cy="2462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メニュー</a:t>
            </a:r>
          </a:p>
        </p:txBody>
      </p:sp>
      <p:sp>
        <p:nvSpPr>
          <p:cNvPr id="59" name="テキスト ボックス 58">
            <a:extLst>
              <a:ext uri="{FF2B5EF4-FFF2-40B4-BE49-F238E27FC236}">
                <a16:creationId xmlns:a16="http://schemas.microsoft.com/office/drawing/2014/main" id="{99A6E1CF-2A2D-4998-9C98-94BE5A293006}"/>
              </a:ext>
            </a:extLst>
          </p:cNvPr>
          <p:cNvSpPr txBox="1"/>
          <p:nvPr/>
        </p:nvSpPr>
        <p:spPr>
          <a:xfrm>
            <a:off x="4350028" y="936987"/>
            <a:ext cx="1272618"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ユーザ管理画面</a:t>
            </a:r>
          </a:p>
        </p:txBody>
      </p:sp>
      <p:cxnSp>
        <p:nvCxnSpPr>
          <p:cNvPr id="5" name="コネクタ: カギ線 4">
            <a:extLst>
              <a:ext uri="{FF2B5EF4-FFF2-40B4-BE49-F238E27FC236}">
                <a16:creationId xmlns:a16="http://schemas.microsoft.com/office/drawing/2014/main" id="{7E323B03-25BC-46A3-AD4A-EDA05CCF2ED3}"/>
              </a:ext>
            </a:extLst>
          </p:cNvPr>
          <p:cNvCxnSpPr>
            <a:cxnSpLocks/>
            <a:stCxn id="13" idx="3"/>
          </p:cNvCxnSpPr>
          <p:nvPr/>
        </p:nvCxnSpPr>
        <p:spPr>
          <a:xfrm flipV="1">
            <a:off x="1819531" y="1686086"/>
            <a:ext cx="2183158" cy="2250106"/>
          </a:xfrm>
          <a:prstGeom prst="bentConnector3">
            <a:avLst>
              <a:gd name="adj1" fmla="val 24695"/>
            </a:avLst>
          </a:prstGeom>
          <a:ln>
            <a:tailEnd type="triangle"/>
          </a:ln>
        </p:spPr>
        <p:style>
          <a:lnRef idx="1">
            <a:schemeClr val="dk1"/>
          </a:lnRef>
          <a:fillRef idx="0">
            <a:schemeClr val="dk1"/>
          </a:fillRef>
          <a:effectRef idx="0">
            <a:schemeClr val="dk1"/>
          </a:effectRef>
          <a:fontRef idx="minor">
            <a:schemeClr val="tx1"/>
          </a:fontRef>
        </p:style>
      </p:cxnSp>
      <p:sp>
        <p:nvSpPr>
          <p:cNvPr id="63" name="テキスト ボックス 62">
            <a:extLst>
              <a:ext uri="{FF2B5EF4-FFF2-40B4-BE49-F238E27FC236}">
                <a16:creationId xmlns:a16="http://schemas.microsoft.com/office/drawing/2014/main" id="{76081685-C873-4156-BBBF-950B855F69DD}"/>
              </a:ext>
            </a:extLst>
          </p:cNvPr>
          <p:cNvSpPr txBox="1"/>
          <p:nvPr/>
        </p:nvSpPr>
        <p:spPr>
          <a:xfrm>
            <a:off x="4062366" y="2330158"/>
            <a:ext cx="1766245" cy="400110"/>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カタログ作成画面</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（横断検索カタログ作成）</a:t>
            </a:r>
          </a:p>
        </p:txBody>
      </p:sp>
      <p:sp>
        <p:nvSpPr>
          <p:cNvPr id="65" name="テキスト ボックス 64">
            <a:extLst>
              <a:ext uri="{FF2B5EF4-FFF2-40B4-BE49-F238E27FC236}">
                <a16:creationId xmlns:a16="http://schemas.microsoft.com/office/drawing/2014/main" id="{FF8E1CE4-65ED-4740-A94F-302A62BD1637}"/>
              </a:ext>
            </a:extLst>
          </p:cNvPr>
          <p:cNvSpPr txBox="1"/>
          <p:nvPr/>
        </p:nvSpPr>
        <p:spPr>
          <a:xfrm>
            <a:off x="4124510" y="3798488"/>
            <a:ext cx="1766245" cy="400110"/>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カタログ作成画面</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（詳細検索カタログ作成）</a:t>
            </a:r>
          </a:p>
        </p:txBody>
      </p:sp>
      <p:sp>
        <p:nvSpPr>
          <p:cNvPr id="67" name="テキスト ボックス 66">
            <a:extLst>
              <a:ext uri="{FF2B5EF4-FFF2-40B4-BE49-F238E27FC236}">
                <a16:creationId xmlns:a16="http://schemas.microsoft.com/office/drawing/2014/main" id="{53621BF1-EE94-499F-A0F4-E3356AAB8509}"/>
              </a:ext>
            </a:extLst>
          </p:cNvPr>
          <p:cNvSpPr txBox="1"/>
          <p:nvPr/>
        </p:nvSpPr>
        <p:spPr>
          <a:xfrm>
            <a:off x="3930568" y="5309950"/>
            <a:ext cx="2066718" cy="400110"/>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カタログ作成画面</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（横断・詳細検索カタログ作成）</a:t>
            </a:r>
          </a:p>
        </p:txBody>
      </p:sp>
      <p:pic>
        <p:nvPicPr>
          <p:cNvPr id="13" name="図 12">
            <a:extLst>
              <a:ext uri="{FF2B5EF4-FFF2-40B4-BE49-F238E27FC236}">
                <a16:creationId xmlns:a16="http://schemas.microsoft.com/office/drawing/2014/main" id="{55CD45CC-09C9-25CF-5158-3757905997A9}"/>
              </a:ext>
            </a:extLst>
          </p:cNvPr>
          <p:cNvPicPr>
            <a:picLocks noChangeAspect="1"/>
          </p:cNvPicPr>
          <p:nvPr/>
        </p:nvPicPr>
        <p:blipFill rotWithShape="1">
          <a:blip r:embed="rId2"/>
          <a:srcRect t="861"/>
          <a:stretch/>
        </p:blipFill>
        <p:spPr>
          <a:xfrm>
            <a:off x="352477" y="1516854"/>
            <a:ext cx="1467054" cy="4838675"/>
          </a:xfrm>
          <a:prstGeom prst="rect">
            <a:avLst/>
          </a:prstGeom>
          <a:ln>
            <a:solidFill>
              <a:schemeClr val="accent3"/>
            </a:solidFill>
          </a:ln>
        </p:spPr>
      </p:pic>
      <p:sp>
        <p:nvSpPr>
          <p:cNvPr id="51" name="テキスト ボックス 50">
            <a:extLst>
              <a:ext uri="{FF2B5EF4-FFF2-40B4-BE49-F238E27FC236}">
                <a16:creationId xmlns:a16="http://schemas.microsoft.com/office/drawing/2014/main" id="{98EB30EF-1B12-C09E-9BB7-A32B91BCA5A5}"/>
              </a:ext>
            </a:extLst>
          </p:cNvPr>
          <p:cNvSpPr txBox="1"/>
          <p:nvPr/>
        </p:nvSpPr>
        <p:spPr>
          <a:xfrm>
            <a:off x="2409884" y="4198598"/>
            <a:ext cx="1467054" cy="553998"/>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＞新規登録</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＞詳細検索カタログ作成</a:t>
            </a:r>
          </a:p>
        </p:txBody>
      </p:sp>
      <p:sp>
        <p:nvSpPr>
          <p:cNvPr id="52" name="テキスト ボックス 51">
            <a:extLst>
              <a:ext uri="{FF2B5EF4-FFF2-40B4-BE49-F238E27FC236}">
                <a16:creationId xmlns:a16="http://schemas.microsoft.com/office/drawing/2014/main" id="{DDEDA5D3-F793-DF03-CDA6-83FAF05340F6}"/>
              </a:ext>
            </a:extLst>
          </p:cNvPr>
          <p:cNvSpPr txBox="1"/>
          <p:nvPr/>
        </p:nvSpPr>
        <p:spPr>
          <a:xfrm>
            <a:off x="2334211" y="5682897"/>
            <a:ext cx="1784916" cy="553998"/>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＞新規登録</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＞横断・詳細検索カタログ作成</a:t>
            </a:r>
          </a:p>
        </p:txBody>
      </p:sp>
      <p:pic>
        <p:nvPicPr>
          <p:cNvPr id="2" name="図 1">
            <a:extLst>
              <a:ext uri="{FF2B5EF4-FFF2-40B4-BE49-F238E27FC236}">
                <a16:creationId xmlns:a16="http://schemas.microsoft.com/office/drawing/2014/main" id="{981BB052-C628-F276-B02F-A651D7B08D20}"/>
              </a:ext>
            </a:extLst>
          </p:cNvPr>
          <p:cNvPicPr>
            <a:picLocks noChangeAspect="1"/>
          </p:cNvPicPr>
          <p:nvPr/>
        </p:nvPicPr>
        <p:blipFill>
          <a:blip r:embed="rId3"/>
          <a:stretch>
            <a:fillRect/>
          </a:stretch>
        </p:blipFill>
        <p:spPr>
          <a:xfrm>
            <a:off x="4025219" y="1124675"/>
            <a:ext cx="1964825" cy="1126753"/>
          </a:xfrm>
          <a:prstGeom prst="rect">
            <a:avLst/>
          </a:prstGeom>
          <a:ln>
            <a:noFill/>
          </a:ln>
        </p:spPr>
      </p:pic>
      <p:pic>
        <p:nvPicPr>
          <p:cNvPr id="7" name="図 6">
            <a:extLst>
              <a:ext uri="{FF2B5EF4-FFF2-40B4-BE49-F238E27FC236}">
                <a16:creationId xmlns:a16="http://schemas.microsoft.com/office/drawing/2014/main" id="{A8795CE1-1971-941F-C1C1-AF640268B5B5}"/>
              </a:ext>
            </a:extLst>
          </p:cNvPr>
          <p:cNvPicPr>
            <a:picLocks noChangeAspect="1"/>
          </p:cNvPicPr>
          <p:nvPr/>
        </p:nvPicPr>
        <p:blipFill>
          <a:blip r:embed="rId4"/>
          <a:stretch>
            <a:fillRect/>
          </a:stretch>
        </p:blipFill>
        <p:spPr>
          <a:xfrm>
            <a:off x="4032461" y="2677959"/>
            <a:ext cx="1964825" cy="1126752"/>
          </a:xfrm>
          <a:prstGeom prst="rect">
            <a:avLst/>
          </a:prstGeom>
        </p:spPr>
      </p:pic>
      <p:pic>
        <p:nvPicPr>
          <p:cNvPr id="12" name="図 11">
            <a:extLst>
              <a:ext uri="{FF2B5EF4-FFF2-40B4-BE49-F238E27FC236}">
                <a16:creationId xmlns:a16="http://schemas.microsoft.com/office/drawing/2014/main" id="{CBDBCB86-5D3B-CF93-B39D-9275A38AA15F}"/>
              </a:ext>
            </a:extLst>
          </p:cNvPr>
          <p:cNvPicPr>
            <a:picLocks noChangeAspect="1"/>
          </p:cNvPicPr>
          <p:nvPr/>
        </p:nvPicPr>
        <p:blipFill>
          <a:blip r:embed="rId5"/>
          <a:stretch>
            <a:fillRect/>
          </a:stretch>
        </p:blipFill>
        <p:spPr>
          <a:xfrm>
            <a:off x="4037104" y="4161695"/>
            <a:ext cx="1964825" cy="1125562"/>
          </a:xfrm>
          <a:prstGeom prst="rect">
            <a:avLst/>
          </a:prstGeom>
        </p:spPr>
      </p:pic>
      <p:pic>
        <p:nvPicPr>
          <p:cNvPr id="15" name="図 14">
            <a:extLst>
              <a:ext uri="{FF2B5EF4-FFF2-40B4-BE49-F238E27FC236}">
                <a16:creationId xmlns:a16="http://schemas.microsoft.com/office/drawing/2014/main" id="{BA3CC200-62B8-460B-C891-571FD06F58BD}"/>
              </a:ext>
            </a:extLst>
          </p:cNvPr>
          <p:cNvPicPr>
            <a:picLocks noChangeAspect="1"/>
          </p:cNvPicPr>
          <p:nvPr/>
        </p:nvPicPr>
        <p:blipFill>
          <a:blip r:embed="rId6"/>
          <a:stretch>
            <a:fillRect/>
          </a:stretch>
        </p:blipFill>
        <p:spPr>
          <a:xfrm>
            <a:off x="4048314" y="5658809"/>
            <a:ext cx="1964825" cy="1120047"/>
          </a:xfrm>
          <a:prstGeom prst="rect">
            <a:avLst/>
          </a:prstGeom>
        </p:spPr>
      </p:pic>
    </p:spTree>
    <p:extLst>
      <p:ext uri="{BB962C8B-B14F-4D97-AF65-F5344CB8AC3E}">
        <p14:creationId xmlns:p14="http://schemas.microsoft.com/office/powerpoint/2010/main" val="3167100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15AD5F4-EA47-1BA1-A0D6-C8ADAC32DFC0}"/>
              </a:ext>
            </a:extLst>
          </p:cNvPr>
          <p:cNvPicPr>
            <a:picLocks noChangeAspect="1"/>
          </p:cNvPicPr>
          <p:nvPr/>
        </p:nvPicPr>
        <p:blipFill>
          <a:blip r:embed="rId2"/>
          <a:stretch>
            <a:fillRect/>
          </a:stretch>
        </p:blipFill>
        <p:spPr>
          <a:xfrm>
            <a:off x="266330" y="1217821"/>
            <a:ext cx="9373340" cy="5061187"/>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3.15 </a:t>
            </a:r>
            <a:r>
              <a:rPr lang="ja-JP" altLang="en-US" sz="1600" dirty="0">
                <a:latin typeface="Meiryo UI" panose="020B0604030504040204" pitchFamily="50" charset="-128"/>
                <a:ea typeface="Meiryo UI" panose="020B0604030504040204" pitchFamily="50" charset="-128"/>
              </a:rPr>
              <a:t>データセット情報画面</a:t>
            </a:r>
            <a:r>
              <a:rPr lang="en-US" altLang="ja-JP" sz="1600" dirty="0">
                <a:latin typeface="Meiryo UI" panose="020B0604030504040204" pitchFamily="50" charset="-128"/>
                <a:ea typeface="Meiryo UI" panose="020B0604030504040204" pitchFamily="50" charset="-128"/>
              </a:rPr>
              <a:t>(2)</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3CC3172F-BDAB-AD24-EDE2-82599261141C}"/>
              </a:ext>
            </a:extLst>
          </p:cNvPr>
          <p:cNvSpPr/>
          <p:nvPr/>
        </p:nvSpPr>
        <p:spPr bwMode="auto">
          <a:xfrm>
            <a:off x="5975756" y="1771603"/>
            <a:ext cx="2759680" cy="640248"/>
          </a:xfrm>
          <a:prstGeom prst="wedgeRectCallout">
            <a:avLst>
              <a:gd name="adj1" fmla="val -68810"/>
              <a:gd name="adj2" fmla="val 2271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詳細検索用データセット</a:t>
            </a:r>
            <a:r>
              <a:rPr lang="en-US" altLang="ja-JP" sz="900" dirty="0">
                <a:solidFill>
                  <a:schemeClr val="tx1"/>
                </a:solidFill>
                <a:latin typeface="Meiryo UI" panose="020B0604030504040204" pitchFamily="50" charset="-128"/>
                <a:ea typeface="Meiryo UI" panose="020B0604030504040204" pitchFamily="50" charset="-128"/>
              </a:rPr>
              <a:t>ID]</a:t>
            </a:r>
          </a:p>
          <a:p>
            <a:r>
              <a:rPr lang="ja-JP" altLang="en-US" sz="900" dirty="0">
                <a:solidFill>
                  <a:schemeClr val="tx1"/>
                </a:solidFill>
                <a:latin typeface="Meiryo UI" panose="020B0604030504040204" pitchFamily="50" charset="-128"/>
                <a:ea typeface="Meiryo UI" panose="020B0604030504040204" pitchFamily="50" charset="-128"/>
              </a:rPr>
              <a:t>ユーザ入力不可。</a:t>
            </a:r>
            <a:br>
              <a:rPr lang="en-US" altLang="ja-JP" sz="900" dirty="0">
                <a:solidFill>
                  <a:schemeClr val="tx1"/>
                </a:solidFill>
                <a:latin typeface="Meiryo UI" panose="020B0604030504040204" pitchFamily="50" charset="-128"/>
                <a:ea typeface="Meiryo UI" panose="020B0604030504040204" pitchFamily="50" charset="-128"/>
              </a:rPr>
            </a:br>
            <a:r>
              <a:rPr lang="ja-JP" altLang="en-US" sz="900" dirty="0">
                <a:solidFill>
                  <a:schemeClr val="tx1"/>
                </a:solidFill>
                <a:latin typeface="Meiryo UI" panose="020B0604030504040204" pitchFamily="50" charset="-128"/>
                <a:ea typeface="Meiryo UI" panose="020B0604030504040204" pitchFamily="50" charset="-128"/>
              </a:rPr>
              <a:t>横断検索カタログと詳細検索カタログを紐づける場合、アプリケーションサーバ側で自動設定されます。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BAEB933E-7EDB-C842-D79E-9C854D813668}"/>
              </a:ext>
            </a:extLst>
          </p:cNvPr>
          <p:cNvSpPr/>
          <p:nvPr/>
        </p:nvSpPr>
        <p:spPr bwMode="auto">
          <a:xfrm>
            <a:off x="6165643" y="2930394"/>
            <a:ext cx="2602606" cy="551067"/>
          </a:xfrm>
          <a:prstGeom prst="wedgeRectCallout">
            <a:avLst>
              <a:gd name="adj1" fmla="val -74083"/>
              <a:gd name="adj2" fmla="val 2305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ユーザーの属する組織</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データセット提供者の組織を選択します。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（デフォルトは組織情報の先頭の値）</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BC937876-F757-61FB-A8D4-393616FFF070}"/>
              </a:ext>
            </a:extLst>
          </p:cNvPr>
          <p:cNvSpPr/>
          <p:nvPr/>
        </p:nvSpPr>
        <p:spPr bwMode="auto">
          <a:xfrm>
            <a:off x="6165643" y="3767157"/>
            <a:ext cx="2933969" cy="753458"/>
          </a:xfrm>
          <a:prstGeom prst="wedgeRectCallout">
            <a:avLst>
              <a:gd name="adj1" fmla="val -74144"/>
              <a:gd name="adj2" fmla="val 2233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提供者</a:t>
            </a:r>
            <a:r>
              <a:rPr lang="en-US" altLang="ja-JP" sz="900" dirty="0">
                <a:solidFill>
                  <a:schemeClr val="tx1"/>
                </a:solidFill>
                <a:latin typeface="Meiryo UI" panose="020B0604030504040204" pitchFamily="50" charset="-128"/>
                <a:ea typeface="Meiryo UI" panose="020B0604030504040204" pitchFamily="50" charset="-128"/>
              </a:rPr>
              <a:t>ID]</a:t>
            </a:r>
          </a:p>
          <a:p>
            <a:r>
              <a:rPr lang="ja-JP" altLang="en-US" sz="900" dirty="0">
                <a:solidFill>
                  <a:schemeClr val="tx1"/>
                </a:solidFill>
                <a:latin typeface="Meiryo UI" panose="020B0604030504040204" pitchFamily="50" charset="-128"/>
                <a:ea typeface="Meiryo UI" panose="020B0604030504040204" pitchFamily="50" charset="-128"/>
              </a:rPr>
              <a:t>ログイン時に入力した</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設定済の提供者</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がログイン済みの</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ユーザに紐づく</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と異なる場合、フィールドが空となります。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2" name="吹き出し: 四角形 21">
            <a:extLst>
              <a:ext uri="{FF2B5EF4-FFF2-40B4-BE49-F238E27FC236}">
                <a16:creationId xmlns:a16="http://schemas.microsoft.com/office/drawing/2014/main" id="{CECEA4A5-D30B-A97A-A94A-934D1C899261}"/>
              </a:ext>
            </a:extLst>
          </p:cNvPr>
          <p:cNvSpPr/>
          <p:nvPr/>
        </p:nvSpPr>
        <p:spPr bwMode="auto">
          <a:xfrm>
            <a:off x="5632393" y="4836767"/>
            <a:ext cx="3669107" cy="998720"/>
          </a:xfrm>
          <a:prstGeom prst="wedgeRectCallout">
            <a:avLst>
              <a:gd name="adj1" fmla="val -68054"/>
              <a:gd name="adj2" fmla="val 652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データセットの公開者</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データセットを提供する組織・機関を表す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p>
          <a:p>
            <a:r>
              <a:rPr lang="ja-JP" altLang="en-US" sz="900" dirty="0">
                <a:solidFill>
                  <a:schemeClr val="tx1"/>
                </a:solidFill>
                <a:latin typeface="Meiryo UI" panose="020B0604030504040204" pitchFamily="50" charset="-128"/>
                <a:ea typeface="Meiryo UI" panose="020B0604030504040204" pitchFamily="50" charset="-128"/>
              </a:rPr>
              <a:t>オートコンプリート機能から値を選択した場合、以下の項目が未入力であれば</a:t>
            </a:r>
          </a:p>
          <a:p>
            <a:r>
              <a:rPr lang="ja-JP" altLang="en-US" sz="900" dirty="0">
                <a:solidFill>
                  <a:schemeClr val="tx1"/>
                </a:solidFill>
                <a:latin typeface="Meiryo UI" panose="020B0604030504040204" pitchFamily="50" charset="-128"/>
                <a:ea typeface="Meiryo UI" panose="020B0604030504040204" pitchFamily="50" charset="-128"/>
              </a:rPr>
              <a:t>自動的に同じ値が入力されます。</a:t>
            </a:r>
          </a:p>
          <a:p>
            <a:r>
              <a:rPr lang="ja-JP" altLang="en-US" sz="900" dirty="0">
                <a:solidFill>
                  <a:schemeClr val="tx1"/>
                </a:solidFill>
                <a:latin typeface="Meiryo UI" panose="020B0604030504040204" pitchFamily="50" charset="-128"/>
                <a:ea typeface="Meiryo UI" panose="020B0604030504040204" pitchFamily="50" charset="-128"/>
              </a:rPr>
              <a:t>・データセットの作成者</a:t>
            </a:r>
          </a:p>
          <a:p>
            <a:r>
              <a:rPr lang="ja-JP" altLang="en-US" sz="900" dirty="0">
                <a:solidFill>
                  <a:schemeClr val="tx1"/>
                </a:solidFill>
                <a:latin typeface="Meiryo UI" panose="020B0604030504040204" pitchFamily="50" charset="-128"/>
                <a:ea typeface="Meiryo UI" panose="020B0604030504040204" pitchFamily="50" charset="-128"/>
              </a:rPr>
              <a:t>・データセットの窓口</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25279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0CCA978-EDE2-C15D-4B60-515FE1A76343}"/>
              </a:ext>
            </a:extLst>
          </p:cNvPr>
          <p:cNvPicPr>
            <a:picLocks noChangeAspect="1"/>
          </p:cNvPicPr>
          <p:nvPr/>
        </p:nvPicPr>
        <p:blipFill>
          <a:blip r:embed="rId2"/>
          <a:stretch>
            <a:fillRect/>
          </a:stretch>
        </p:blipFill>
        <p:spPr>
          <a:xfrm>
            <a:off x="310718" y="1123059"/>
            <a:ext cx="9284563" cy="5018823"/>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3.15 </a:t>
            </a:r>
            <a:r>
              <a:rPr lang="ja-JP" altLang="en-US" sz="1600" dirty="0">
                <a:latin typeface="Meiryo UI" panose="020B0604030504040204" pitchFamily="50" charset="-128"/>
                <a:ea typeface="Meiryo UI" panose="020B0604030504040204" pitchFamily="50" charset="-128"/>
              </a:rPr>
              <a:t>データセット情報画面</a:t>
            </a:r>
            <a:r>
              <a:rPr lang="en-US" altLang="ja-JP" sz="1600" dirty="0">
                <a:latin typeface="Meiryo UI" panose="020B0604030504040204" pitchFamily="50" charset="-128"/>
                <a:ea typeface="Meiryo UI" panose="020B0604030504040204" pitchFamily="50" charset="-128"/>
              </a:rPr>
              <a:t>(3)</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7586271D-CD5F-3E29-5652-E6E88F3BB24F}"/>
              </a:ext>
            </a:extLst>
          </p:cNvPr>
          <p:cNvSpPr/>
          <p:nvPr/>
        </p:nvSpPr>
        <p:spPr bwMode="auto">
          <a:xfrm>
            <a:off x="5332940" y="2147564"/>
            <a:ext cx="3377349" cy="753853"/>
          </a:xfrm>
          <a:prstGeom prst="wedgeRectCallout">
            <a:avLst>
              <a:gd name="adj1" fmla="val -63263"/>
              <a:gd name="adj2" fmla="val -1294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データセットの公開者（説明）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データセットを提供する組織・機関名を入力します。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デフォルトのユーザの属する組織の値が設定されたままの状態で、ユーザの属する組織の値を変更すると変更した値が自動入力されます。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（デフォルトはユーザの属する組織で選択した値）</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7483DEAF-7CBA-F343-4EA5-28D9B8BCD4DB}"/>
              </a:ext>
            </a:extLst>
          </p:cNvPr>
          <p:cNvSpPr/>
          <p:nvPr/>
        </p:nvSpPr>
        <p:spPr bwMode="auto">
          <a:xfrm>
            <a:off x="5826655" y="4528663"/>
            <a:ext cx="2807443" cy="924075"/>
          </a:xfrm>
          <a:prstGeom prst="wedgeRectCallout">
            <a:avLst>
              <a:gd name="adj1" fmla="val -80884"/>
              <a:gd name="adj2" fmla="val 1035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データセットの作成者（説明）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データセット作成に関わった組織・機関名を入力します。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デフォルトのユーザの属する組織の値が設定されたままの状態で、ユーザの属する組織の値を変更すると変更した値が自動入力されます。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（デフォルトはユーザの属する組織で選択した値）</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EC8FA7EE-4399-95C3-A664-D8538B56800C}"/>
              </a:ext>
            </a:extLst>
          </p:cNvPr>
          <p:cNvSpPr/>
          <p:nvPr/>
        </p:nvSpPr>
        <p:spPr bwMode="auto">
          <a:xfrm>
            <a:off x="5584153" y="3184614"/>
            <a:ext cx="3655159" cy="1027297"/>
          </a:xfrm>
          <a:prstGeom prst="wedgeRectCallout">
            <a:avLst>
              <a:gd name="adj1" fmla="val -74327"/>
              <a:gd name="adj2" fmla="val 1158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データセットの作成者</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データセット作成に関わった組織・機関の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p>
          <a:p>
            <a:r>
              <a:rPr lang="ja-JP" altLang="en-US" sz="900" dirty="0">
                <a:solidFill>
                  <a:schemeClr val="tx1"/>
                </a:solidFill>
                <a:latin typeface="Meiryo UI" panose="020B0604030504040204" pitchFamily="50" charset="-128"/>
                <a:ea typeface="Meiryo UI" panose="020B0604030504040204" pitchFamily="50" charset="-128"/>
              </a:rPr>
              <a:t>オートコンプリート機能から値を選択した場合、以下の項目が未入力であれば</a:t>
            </a:r>
          </a:p>
          <a:p>
            <a:r>
              <a:rPr lang="ja-JP" altLang="en-US" sz="900" dirty="0">
                <a:solidFill>
                  <a:schemeClr val="tx1"/>
                </a:solidFill>
                <a:latin typeface="Meiryo UI" panose="020B0604030504040204" pitchFamily="50" charset="-128"/>
                <a:ea typeface="Meiryo UI" panose="020B0604030504040204" pitchFamily="50" charset="-128"/>
              </a:rPr>
              <a:t>同じ値が自動入力されます。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・データセットの公開者</a:t>
            </a:r>
          </a:p>
          <a:p>
            <a:r>
              <a:rPr lang="ja-JP" altLang="en-US" sz="900" dirty="0">
                <a:solidFill>
                  <a:schemeClr val="tx1"/>
                </a:solidFill>
                <a:latin typeface="Meiryo UI" panose="020B0604030504040204" pitchFamily="50" charset="-128"/>
                <a:ea typeface="Meiryo UI" panose="020B0604030504040204" pitchFamily="50" charset="-128"/>
              </a:rPr>
              <a:t>・データセットの窓口</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17205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4137D5-5C1B-D9FB-6275-20DE6C08E292}"/>
              </a:ext>
            </a:extLst>
          </p:cNvPr>
          <p:cNvPicPr>
            <a:picLocks noChangeAspect="1"/>
          </p:cNvPicPr>
          <p:nvPr/>
        </p:nvPicPr>
        <p:blipFill>
          <a:blip r:embed="rId2"/>
          <a:stretch>
            <a:fillRect/>
          </a:stretch>
        </p:blipFill>
        <p:spPr>
          <a:xfrm>
            <a:off x="159798" y="1187932"/>
            <a:ext cx="9586404" cy="5187748"/>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3.15 </a:t>
            </a:r>
            <a:r>
              <a:rPr lang="ja-JP" altLang="en-US" sz="1600" dirty="0">
                <a:latin typeface="Meiryo UI" panose="020B0604030504040204" pitchFamily="50" charset="-128"/>
                <a:ea typeface="Meiryo UI" panose="020B0604030504040204" pitchFamily="50" charset="-128"/>
              </a:rPr>
              <a:t>データセット情報画面</a:t>
            </a:r>
            <a:r>
              <a:rPr lang="en-US" altLang="ja-JP" sz="1600" dirty="0">
                <a:latin typeface="Meiryo UI" panose="020B0604030504040204" pitchFamily="50" charset="-128"/>
                <a:ea typeface="Meiryo UI" panose="020B0604030504040204" pitchFamily="50" charset="-128"/>
              </a:rPr>
              <a:t>(4)</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BF9CC6F7-A1A8-CBDE-6A24-291F3E31A8F4}"/>
              </a:ext>
            </a:extLst>
          </p:cNvPr>
          <p:cNvSpPr/>
          <p:nvPr/>
        </p:nvSpPr>
        <p:spPr bwMode="auto">
          <a:xfrm>
            <a:off x="6460385" y="4935984"/>
            <a:ext cx="2807443" cy="816059"/>
          </a:xfrm>
          <a:prstGeom prst="wedgeRectCallout">
            <a:avLst>
              <a:gd name="adj1" fmla="val -78968"/>
              <a:gd name="adj2" fmla="val -608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データセットの窓口（説明）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提供するデータセットに関する問い合わせ先を入力します。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デフォルトのユーザの属する組織の値が設定されたままの状態で、ユーザの属する組織の値を変更すると変更した値が自動入力されます。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（デフォルトはユーザの属する組織で選択した値）</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B5387543-6F49-F590-1461-A44297F33E59}"/>
              </a:ext>
            </a:extLst>
          </p:cNvPr>
          <p:cNvSpPr/>
          <p:nvPr/>
        </p:nvSpPr>
        <p:spPr bwMode="auto">
          <a:xfrm>
            <a:off x="5956629" y="3679593"/>
            <a:ext cx="3655159" cy="959932"/>
          </a:xfrm>
          <a:prstGeom prst="wedgeRectCallout">
            <a:avLst>
              <a:gd name="adj1" fmla="val -81029"/>
              <a:gd name="adj2" fmla="val -626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データセットの窓口</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提供するデータセットに関する問い合わせ先の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オートコンプリート機能から値を選択した場合、以下の項目が未入力であれば</a:t>
            </a:r>
          </a:p>
          <a:p>
            <a:r>
              <a:rPr lang="ja-JP" altLang="en-US" sz="900" dirty="0">
                <a:solidFill>
                  <a:schemeClr val="tx1"/>
                </a:solidFill>
                <a:latin typeface="Meiryo UI" panose="020B0604030504040204" pitchFamily="50" charset="-128"/>
                <a:ea typeface="Meiryo UI" panose="020B0604030504040204" pitchFamily="50" charset="-128"/>
              </a:rPr>
              <a:t>同じ値が自動入力されます。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・データセットの公開者</a:t>
            </a:r>
          </a:p>
          <a:p>
            <a:r>
              <a:rPr lang="ja-JP" altLang="en-US" sz="900" dirty="0">
                <a:solidFill>
                  <a:schemeClr val="tx1"/>
                </a:solidFill>
                <a:latin typeface="Meiryo UI" panose="020B0604030504040204" pitchFamily="50" charset="-128"/>
                <a:ea typeface="Meiryo UI" panose="020B0604030504040204" pitchFamily="50" charset="-128"/>
              </a:rPr>
              <a:t>・データセットの作成者</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5719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46650" y="50413"/>
            <a:ext cx="10299940"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a:t>
            </a:r>
          </a:p>
        </p:txBody>
      </p:sp>
      <p:pic>
        <p:nvPicPr>
          <p:cNvPr id="4" name="図 3">
            <a:extLst>
              <a:ext uri="{FF2B5EF4-FFF2-40B4-BE49-F238E27FC236}">
                <a16:creationId xmlns:a16="http://schemas.microsoft.com/office/drawing/2014/main" id="{676798B0-52DC-3BCF-36DD-77F98AAB9642}"/>
              </a:ext>
            </a:extLst>
          </p:cNvPr>
          <p:cNvPicPr>
            <a:picLocks noChangeAspect="1"/>
          </p:cNvPicPr>
          <p:nvPr/>
        </p:nvPicPr>
        <p:blipFill>
          <a:blip r:embed="rId2"/>
          <a:stretch>
            <a:fillRect/>
          </a:stretch>
        </p:blipFill>
        <p:spPr>
          <a:xfrm>
            <a:off x="252662" y="988217"/>
            <a:ext cx="9529011" cy="5209883"/>
          </a:xfrm>
          <a:prstGeom prst="rect">
            <a:avLst/>
          </a:prstGeom>
        </p:spPr>
      </p:pic>
      <p:sp>
        <p:nvSpPr>
          <p:cNvPr id="30" name="吹き出し: 四角形 29">
            <a:extLst>
              <a:ext uri="{FF2B5EF4-FFF2-40B4-BE49-F238E27FC236}">
                <a16:creationId xmlns:a16="http://schemas.microsoft.com/office/drawing/2014/main" id="{886095B0-F7D8-782B-B609-ABFB66043350}"/>
              </a:ext>
            </a:extLst>
          </p:cNvPr>
          <p:cNvSpPr/>
          <p:nvPr/>
        </p:nvSpPr>
        <p:spPr bwMode="auto">
          <a:xfrm>
            <a:off x="3736489" y="2556218"/>
            <a:ext cx="2561355" cy="371475"/>
          </a:xfrm>
          <a:prstGeom prst="wedgeRectCallout">
            <a:avLst>
              <a:gd name="adj1" fmla="val -83138"/>
              <a:gd name="adj2" fmla="val -2635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押下すると選択中のタブの配信情報を削除できます。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1" name="吹き出し: 四角形 30">
            <a:extLst>
              <a:ext uri="{FF2B5EF4-FFF2-40B4-BE49-F238E27FC236}">
                <a16:creationId xmlns:a16="http://schemas.microsoft.com/office/drawing/2014/main" id="{3DF941E0-5D34-8E07-469C-ADA42F260880}"/>
              </a:ext>
            </a:extLst>
          </p:cNvPr>
          <p:cNvSpPr/>
          <p:nvPr/>
        </p:nvSpPr>
        <p:spPr bwMode="auto">
          <a:xfrm>
            <a:off x="3749392" y="3397626"/>
            <a:ext cx="1984658" cy="536199"/>
          </a:xfrm>
          <a:prstGeom prst="wedgeRectCallout">
            <a:avLst>
              <a:gd name="adj1" fmla="val -125898"/>
              <a:gd name="adj2" fmla="val -16301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配信追加ボタン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押下するとタブが作成され</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タブにつき</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つ分の配信を登録できます。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2" name="吹き出し: 四角形 31">
            <a:extLst>
              <a:ext uri="{FF2B5EF4-FFF2-40B4-BE49-F238E27FC236}">
                <a16:creationId xmlns:a16="http://schemas.microsoft.com/office/drawing/2014/main" id="{6AB096BA-4BF4-C92B-CF20-C9C7833B6EB0}"/>
              </a:ext>
            </a:extLst>
          </p:cNvPr>
          <p:cNvSpPr/>
          <p:nvPr/>
        </p:nvSpPr>
        <p:spPr bwMode="auto">
          <a:xfrm>
            <a:off x="1377352" y="3893943"/>
            <a:ext cx="2256186" cy="381000"/>
          </a:xfrm>
          <a:prstGeom prst="wedgeRectCallout">
            <a:avLst>
              <a:gd name="adj1" fmla="val -21933"/>
              <a:gd name="adj2" fmla="val -23850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登録配信数</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カタログに登録する配信の数が表示されます。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187B7B9E-602C-F1F0-FAAF-7124D478C64D}"/>
              </a:ext>
            </a:extLst>
          </p:cNvPr>
          <p:cNvSpPr/>
          <p:nvPr/>
        </p:nvSpPr>
        <p:spPr bwMode="auto">
          <a:xfrm>
            <a:off x="6214369" y="6003194"/>
            <a:ext cx="1498944" cy="498830"/>
          </a:xfrm>
          <a:prstGeom prst="wedgeRectCallout">
            <a:avLst>
              <a:gd name="adj1" fmla="val 97549"/>
              <a:gd name="adj2" fmla="val -3159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押下するとデータセット情報画面に遷移します。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94FA4965-A0F9-1C60-9D53-DEFB7797FB26}"/>
              </a:ext>
            </a:extLst>
          </p:cNvPr>
          <p:cNvSpPr/>
          <p:nvPr/>
        </p:nvSpPr>
        <p:spPr bwMode="auto">
          <a:xfrm>
            <a:off x="7918881" y="5259816"/>
            <a:ext cx="1426442" cy="459986"/>
          </a:xfrm>
          <a:prstGeom prst="wedgeRectCallout">
            <a:avLst>
              <a:gd name="adj1" fmla="val 39381"/>
              <a:gd name="adj2" fmla="val 9471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次へボタン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押下するとデータセット情報</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1271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46650" y="31364"/>
            <a:ext cx="6469303" cy="615532"/>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D0740CAE-E376-4D7A-40D8-0461A554FBD3}"/>
              </a:ext>
            </a:extLst>
          </p:cNvPr>
          <p:cNvPicPr>
            <a:picLocks noChangeAspect="1"/>
          </p:cNvPicPr>
          <p:nvPr/>
        </p:nvPicPr>
        <p:blipFill>
          <a:blip r:embed="rId2"/>
          <a:stretch>
            <a:fillRect/>
          </a:stretch>
        </p:blipFill>
        <p:spPr>
          <a:xfrm>
            <a:off x="321430" y="1211179"/>
            <a:ext cx="9263139" cy="5059486"/>
          </a:xfrm>
          <a:prstGeom prst="rect">
            <a:avLst/>
          </a:prstGeom>
        </p:spPr>
      </p:pic>
      <p:sp>
        <p:nvSpPr>
          <p:cNvPr id="14" name="正方形/長方形 13">
            <a:extLst>
              <a:ext uri="{FF2B5EF4-FFF2-40B4-BE49-F238E27FC236}">
                <a16:creationId xmlns:a16="http://schemas.microsoft.com/office/drawing/2014/main" id="{5D8C1673-1E9B-6622-E462-5CC6ADE0CAEB}"/>
              </a:ext>
            </a:extLst>
          </p:cNvPr>
          <p:cNvSpPr/>
          <p:nvPr/>
        </p:nvSpPr>
        <p:spPr>
          <a:xfrm>
            <a:off x="5592415" y="3580700"/>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入力支援フィールドについて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本フィールドで入力する値はあくまで配信の取得のために使用される値であり、</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概要情報としてカタログには登録されません。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34D1FB60-2A03-57B9-F86C-4652671CCEED}"/>
              </a:ext>
            </a:extLst>
          </p:cNvPr>
          <p:cNvSpPr/>
          <p:nvPr/>
        </p:nvSpPr>
        <p:spPr bwMode="auto">
          <a:xfrm>
            <a:off x="3150005" y="5646820"/>
            <a:ext cx="2256186" cy="417095"/>
          </a:xfrm>
          <a:prstGeom prst="wedgeRectCallout">
            <a:avLst>
              <a:gd name="adj1" fmla="val -64239"/>
              <a:gd name="adj2" fmla="val -9955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入力支援機能を使用するボタン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押下すると、入力支援機能を実行するためのパラメータを入力するフィールドが表示されます。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50920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46650" y="31364"/>
            <a:ext cx="6469303" cy="615532"/>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776DD5-CFF7-1EDB-AC74-97BAE8FD195F}"/>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■配信の取得方法にファイル提供</a:t>
            </a:r>
            <a:r>
              <a:rPr lang="en-US" altLang="ja-JP" sz="1600" dirty="0">
                <a:latin typeface="Meiryo UI" panose="020B0604030504040204" pitchFamily="50" charset="-128"/>
                <a:ea typeface="Meiryo UI" panose="020B0604030504040204" pitchFamily="50" charset="-128"/>
              </a:rPr>
              <a:t>(HTTP)</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pic>
        <p:nvPicPr>
          <p:cNvPr id="7" name="図 6">
            <a:extLst>
              <a:ext uri="{FF2B5EF4-FFF2-40B4-BE49-F238E27FC236}">
                <a16:creationId xmlns:a16="http://schemas.microsoft.com/office/drawing/2014/main" id="{AE8E1BAD-EEA0-9E65-090E-72215577FC8F}"/>
              </a:ext>
            </a:extLst>
          </p:cNvPr>
          <p:cNvPicPr>
            <a:picLocks noChangeAspect="1"/>
          </p:cNvPicPr>
          <p:nvPr/>
        </p:nvPicPr>
        <p:blipFill>
          <a:blip r:embed="rId2"/>
          <a:stretch>
            <a:fillRect/>
          </a:stretch>
        </p:blipFill>
        <p:spPr>
          <a:xfrm>
            <a:off x="233243" y="1174317"/>
            <a:ext cx="9329857" cy="5100998"/>
          </a:xfrm>
          <a:prstGeom prst="rect">
            <a:avLst/>
          </a:prstGeom>
        </p:spPr>
      </p:pic>
      <p:sp>
        <p:nvSpPr>
          <p:cNvPr id="9" name="吹き出し: 四角形 8">
            <a:extLst>
              <a:ext uri="{FF2B5EF4-FFF2-40B4-BE49-F238E27FC236}">
                <a16:creationId xmlns:a16="http://schemas.microsoft.com/office/drawing/2014/main" id="{F1D3692C-A85F-55EC-F131-6D8AD4733334}"/>
              </a:ext>
            </a:extLst>
          </p:cNvPr>
          <p:cNvSpPr/>
          <p:nvPr/>
        </p:nvSpPr>
        <p:spPr bwMode="auto">
          <a:xfrm>
            <a:off x="5983941" y="4087098"/>
            <a:ext cx="2541435" cy="381000"/>
          </a:xfrm>
          <a:prstGeom prst="wedgeRectCallout">
            <a:avLst>
              <a:gd name="adj1" fmla="val -60161"/>
              <a:gd name="adj2" fmla="val 1899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配信の取得方法</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カタログに登録する配信の取得方法を選択します。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1C8A3A7F-5B9C-31B3-6204-5869B863D59A}"/>
              </a:ext>
            </a:extLst>
          </p:cNvPr>
          <p:cNvSpPr/>
          <p:nvPr/>
        </p:nvSpPr>
        <p:spPr bwMode="auto">
          <a:xfrm>
            <a:off x="5735790" y="4832721"/>
            <a:ext cx="3827310" cy="1657084"/>
          </a:xfrm>
          <a:prstGeom prst="wedgeRectCallout">
            <a:avLst>
              <a:gd name="adj1" fmla="val -57895"/>
              <a:gd name="adj2" fmla="val -2780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配信の取得方法に「ファイル提供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登録する配信ファイルの取得先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を入力し、取得ボタンを押下します。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配信の取得に成功した場合、取得した配信の読み込み結果から以下の項目に値が自動</a:t>
            </a:r>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・リソース提供手段の識別子（ファイル提供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に入力した</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・配信の説明（</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・配信のバイトサイズ</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・配信のメディアタイプ（</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・配信のファイル形式</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5F9D430F-0AED-A09D-63F9-CDBA8BF10387}"/>
              </a:ext>
            </a:extLst>
          </p:cNvPr>
          <p:cNvSpPr/>
          <p:nvPr/>
        </p:nvSpPr>
        <p:spPr>
          <a:xfrm>
            <a:off x="5735791" y="1383368"/>
            <a:ext cx="3827309" cy="773128"/>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[※1 </a:t>
            </a:r>
            <a:r>
              <a:rPr kumimoji="1" lang="ja-JP" altLang="en-US" sz="900" dirty="0">
                <a:solidFill>
                  <a:schemeClr val="tx1"/>
                </a:solidFill>
                <a:latin typeface="Meiryo UI" panose="020B0604030504040204" pitchFamily="50" charset="-128"/>
                <a:ea typeface="Meiryo UI" panose="020B0604030504040204" pitchFamily="50" charset="-128"/>
              </a:rPr>
              <a:t>配信の説明の自動入力について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配信のファイル形式が</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の場合、自動入力の対象となります。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の場合：</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ファイルのキー値が列挙された文字列が自動入力されます。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の場合：先頭行のカラム値が列挙された文字列が自動入力されます。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または</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の場合：各シートの先頭行の文字列が自動入力されます。</a:t>
            </a:r>
          </a:p>
        </p:txBody>
      </p:sp>
      <p:sp>
        <p:nvSpPr>
          <p:cNvPr id="12" name="正方形/長方形 11">
            <a:extLst>
              <a:ext uri="{FF2B5EF4-FFF2-40B4-BE49-F238E27FC236}">
                <a16:creationId xmlns:a16="http://schemas.microsoft.com/office/drawing/2014/main" id="{9F310568-E970-0818-C162-E733C6EF230D}"/>
              </a:ext>
            </a:extLst>
          </p:cNvPr>
          <p:cNvSpPr/>
          <p:nvPr/>
        </p:nvSpPr>
        <p:spPr>
          <a:xfrm>
            <a:off x="5888191" y="2254419"/>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[※2 </a:t>
            </a:r>
            <a:r>
              <a:rPr kumimoji="1" lang="ja-JP" altLang="en-US" sz="900" dirty="0">
                <a:solidFill>
                  <a:schemeClr val="tx1"/>
                </a:solidFill>
                <a:latin typeface="Meiryo UI" panose="020B0604030504040204" pitchFamily="50" charset="-128"/>
                <a:ea typeface="Meiryo UI" panose="020B0604030504040204" pitchFamily="50" charset="-128"/>
              </a:rPr>
              <a:t>配信のメディアタイプの自動入力について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配信の読み込み結果で取得したメディアタイプの値がプルダウンにある選択値と</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一致する場合、自動入力が実行される。</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7E72E925-DA1F-837A-58AD-9F92FDEB9BCA}"/>
              </a:ext>
            </a:extLst>
          </p:cNvPr>
          <p:cNvSpPr/>
          <p:nvPr/>
        </p:nvSpPr>
        <p:spPr>
          <a:xfrm>
            <a:off x="5335741" y="3099437"/>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入力支援フィールドについて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本フィールドで入力する値はあくまで配信の取得のために使用される値であり、</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概要情報としてカタログには登録されません。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8009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1097A07-4839-B0FD-B665-FF1E05A79143}"/>
              </a:ext>
            </a:extLst>
          </p:cNvPr>
          <p:cNvPicPr>
            <a:picLocks noChangeAspect="1"/>
          </p:cNvPicPr>
          <p:nvPr/>
        </p:nvPicPr>
        <p:blipFill>
          <a:blip r:embed="rId2"/>
          <a:stretch>
            <a:fillRect/>
          </a:stretch>
        </p:blipFill>
        <p:spPr>
          <a:xfrm>
            <a:off x="242953" y="1219662"/>
            <a:ext cx="9420094" cy="5165693"/>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46650" y="31363"/>
            <a:ext cx="9759350"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587FF37D-705F-81AD-1F75-0D8A82802623}"/>
              </a:ext>
            </a:extLst>
          </p:cNvPr>
          <p:cNvSpPr/>
          <p:nvPr/>
        </p:nvSpPr>
        <p:spPr bwMode="auto">
          <a:xfrm>
            <a:off x="5735790" y="4832720"/>
            <a:ext cx="3827310" cy="1666691"/>
          </a:xfrm>
          <a:prstGeom prst="wedgeRectCallout">
            <a:avLst>
              <a:gd name="adj1" fmla="val -58524"/>
              <a:gd name="adj2" fmla="val -1957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配信の取得方法に「ファイル提供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登録する配信ファイルの取得先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を入力し、取得ボタンを押下します。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配信の取得に成功した場合、取得した配信の読み込み結果から以下の項目に値が自動</a:t>
            </a:r>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・リソース提供手段の識別子（ファイル提供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に入力した</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・配信の説明（</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・配信のバイトサイズ</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・配信のメディアタイプ（</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・配信のファイル形式</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14E4E5AC-C9FE-1D0E-68BE-D34E6F24C421}"/>
              </a:ext>
            </a:extLst>
          </p:cNvPr>
          <p:cNvSpPr/>
          <p:nvPr/>
        </p:nvSpPr>
        <p:spPr>
          <a:xfrm>
            <a:off x="5583390" y="2027719"/>
            <a:ext cx="3827309" cy="773128"/>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[※1 </a:t>
            </a:r>
            <a:r>
              <a:rPr kumimoji="1" lang="ja-JP" altLang="en-US" sz="900" dirty="0">
                <a:solidFill>
                  <a:schemeClr val="tx1"/>
                </a:solidFill>
                <a:latin typeface="Meiryo UI" panose="020B0604030504040204" pitchFamily="50" charset="-128"/>
                <a:ea typeface="Meiryo UI" panose="020B0604030504040204" pitchFamily="50" charset="-128"/>
              </a:rPr>
              <a:t>配信の説明の自動入力について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配信のファイル形式が</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の場合、自動入力の対象となります。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の場合：</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ファイルのキー値が列挙された文字列が自動入力されます。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の場合：先頭行のカラム値が列挙された文字列が自動入力されます。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または</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の場合：各シートの先頭行の文字列が自動入力されます。</a:t>
            </a:r>
          </a:p>
        </p:txBody>
      </p:sp>
      <p:sp>
        <p:nvSpPr>
          <p:cNvPr id="16" name="正方形/長方形 15">
            <a:extLst>
              <a:ext uri="{FF2B5EF4-FFF2-40B4-BE49-F238E27FC236}">
                <a16:creationId xmlns:a16="http://schemas.microsoft.com/office/drawing/2014/main" id="{F0AB7710-6265-CB84-3FE0-0CA36EBEDF4D}"/>
              </a:ext>
            </a:extLst>
          </p:cNvPr>
          <p:cNvSpPr/>
          <p:nvPr/>
        </p:nvSpPr>
        <p:spPr>
          <a:xfrm>
            <a:off x="5735790" y="2963782"/>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[※2 </a:t>
            </a:r>
            <a:r>
              <a:rPr kumimoji="1" lang="ja-JP" altLang="en-US" sz="900" dirty="0">
                <a:solidFill>
                  <a:schemeClr val="tx1"/>
                </a:solidFill>
                <a:latin typeface="Meiryo UI" panose="020B0604030504040204" pitchFamily="50" charset="-128"/>
                <a:ea typeface="Meiryo UI" panose="020B0604030504040204" pitchFamily="50" charset="-128"/>
              </a:rPr>
              <a:t>配信のメディアタイプの自動入力について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配信の読み込み結果で取得したメディアタイプの値がプルダウンにある選択値と</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一致する場合、自動入力が実行される。</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A24344D4-CF6C-AC7B-BBB3-B2481CCDB11D}"/>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■配信の取得方法にファイル提供</a:t>
            </a:r>
            <a:r>
              <a:rPr lang="en-US" altLang="ja-JP" sz="1600" dirty="0">
                <a:latin typeface="Meiryo UI" panose="020B0604030504040204" pitchFamily="50" charset="-128"/>
                <a:ea typeface="Meiryo UI" panose="020B0604030504040204" pitchFamily="50" charset="-128"/>
              </a:rPr>
              <a:t>(FTP)</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spTree>
    <p:extLst>
      <p:ext uri="{BB962C8B-B14F-4D97-AF65-F5344CB8AC3E}">
        <p14:creationId xmlns:p14="http://schemas.microsoft.com/office/powerpoint/2010/main" val="4218203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E5EB2CF-08D8-986A-FD42-C68B7A72D50A}"/>
              </a:ext>
            </a:extLst>
          </p:cNvPr>
          <p:cNvPicPr>
            <a:picLocks noChangeAspect="1"/>
          </p:cNvPicPr>
          <p:nvPr/>
        </p:nvPicPr>
        <p:blipFill>
          <a:blip r:embed="rId2"/>
          <a:stretch>
            <a:fillRect/>
          </a:stretch>
        </p:blipFill>
        <p:spPr>
          <a:xfrm>
            <a:off x="295275" y="1221167"/>
            <a:ext cx="9376611" cy="512193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95276" y="32576"/>
            <a:ext cx="4405062"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(5)</a:t>
            </a:r>
            <a:endParaRPr lang="ja-JP" altLang="en-US" sz="1600" dirty="0">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3776C880-4E59-8D7A-B0B5-6EB476D31532}"/>
              </a:ext>
            </a:extLst>
          </p:cNvPr>
          <p:cNvSpPr/>
          <p:nvPr/>
        </p:nvSpPr>
        <p:spPr bwMode="auto">
          <a:xfrm>
            <a:off x="5332331" y="4819583"/>
            <a:ext cx="3674909" cy="548904"/>
          </a:xfrm>
          <a:prstGeom prst="wedgeRectCallout">
            <a:avLst>
              <a:gd name="adj1" fmla="val -56428"/>
              <a:gd name="adj2" fmla="val -1812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配信の取得方法に「</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提供</a:t>
            </a:r>
            <a:r>
              <a:rPr lang="en-US" altLang="ja-JP" sz="900" dirty="0">
                <a:solidFill>
                  <a:schemeClr val="tx1"/>
                </a:solidFill>
                <a:latin typeface="Meiryo UI" panose="020B0604030504040204" pitchFamily="50" charset="-128"/>
                <a:ea typeface="Meiryo UI" panose="020B0604030504040204" pitchFamily="50" charset="-128"/>
              </a:rPr>
              <a:t>(NGSI API)</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取得する配信の</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FE0519B-8593-82EB-B2E6-88A68D209520}"/>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a:t>
            </a:r>
            <a:r>
              <a:rPr lang="en-US" altLang="ja-JP" sz="1600" dirty="0">
                <a:latin typeface="Meiryo UI" panose="020B0604030504040204" pitchFamily="50" charset="-128"/>
                <a:ea typeface="Meiryo UI" panose="020B0604030504040204" pitchFamily="50" charset="-128"/>
              </a:rPr>
              <a:t>API</a:t>
            </a:r>
            <a:r>
              <a:rPr lang="ja-JP" altLang="en-US" sz="1600" dirty="0">
                <a:latin typeface="Meiryo UI" panose="020B0604030504040204" pitchFamily="50" charset="-128"/>
                <a:ea typeface="Meiryo UI" panose="020B0604030504040204" pitchFamily="50" charset="-128"/>
              </a:rPr>
              <a:t>提供</a:t>
            </a:r>
            <a:r>
              <a:rPr lang="en-US" altLang="ja-JP" sz="1600" dirty="0">
                <a:latin typeface="Meiryo UI" panose="020B0604030504040204" pitchFamily="50" charset="-128"/>
                <a:ea typeface="Meiryo UI" panose="020B0604030504040204" pitchFamily="50" charset="-128"/>
              </a:rPr>
              <a:t>(NGSI API)</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sp>
        <p:nvSpPr>
          <p:cNvPr id="7" name="吹き出し: 四角形 6">
            <a:extLst>
              <a:ext uri="{FF2B5EF4-FFF2-40B4-BE49-F238E27FC236}">
                <a16:creationId xmlns:a16="http://schemas.microsoft.com/office/drawing/2014/main" id="{7714C4BE-9055-9617-9E48-5E3C7C775F9B}"/>
              </a:ext>
            </a:extLst>
          </p:cNvPr>
          <p:cNvSpPr/>
          <p:nvPr/>
        </p:nvSpPr>
        <p:spPr bwMode="auto">
          <a:xfrm>
            <a:off x="5332331" y="5652100"/>
            <a:ext cx="3674909" cy="548904"/>
          </a:xfrm>
          <a:prstGeom prst="wedgeRectCallout">
            <a:avLst>
              <a:gd name="adj1" fmla="val -56865"/>
              <a:gd name="adj2" fmla="val -3566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配信の取得方法に「</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提供</a:t>
            </a:r>
            <a:r>
              <a:rPr lang="en-US" altLang="ja-JP" sz="900" dirty="0">
                <a:solidFill>
                  <a:schemeClr val="tx1"/>
                </a:solidFill>
                <a:latin typeface="Meiryo UI" panose="020B0604030504040204" pitchFamily="50" charset="-128"/>
                <a:ea typeface="Meiryo UI" panose="020B0604030504040204" pitchFamily="50" charset="-128"/>
              </a:rPr>
              <a:t>(NGSI API)</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取得する配信の</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6538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629A436F-885B-CC79-11F2-F451B3CCEA5C}"/>
              </a:ext>
            </a:extLst>
          </p:cNvPr>
          <p:cNvPicPr>
            <a:picLocks noChangeAspect="1"/>
          </p:cNvPicPr>
          <p:nvPr/>
        </p:nvPicPr>
        <p:blipFill>
          <a:blip r:embed="rId2"/>
          <a:stretch>
            <a:fillRect/>
          </a:stretch>
        </p:blipFill>
        <p:spPr>
          <a:xfrm>
            <a:off x="605589" y="1211486"/>
            <a:ext cx="9015663" cy="4924316"/>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11836" y="32576"/>
            <a:ext cx="5402580"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(6)</a:t>
            </a:r>
            <a:endParaRPr lang="ja-JP" altLang="en-US" sz="1600" dirty="0">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E41A7C58-96D2-0DDA-5669-9702FE87310C}"/>
              </a:ext>
            </a:extLst>
          </p:cNvPr>
          <p:cNvSpPr/>
          <p:nvPr/>
        </p:nvSpPr>
        <p:spPr bwMode="auto">
          <a:xfrm>
            <a:off x="5735790" y="4482904"/>
            <a:ext cx="3827310" cy="2107692"/>
          </a:xfrm>
          <a:prstGeom prst="wedgeRectCallout">
            <a:avLst>
              <a:gd name="adj1" fmla="val -55433"/>
              <a:gd name="adj2" fmla="val -2381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配信の取得方法に「</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提供</a:t>
            </a:r>
            <a:r>
              <a:rPr lang="en-US" altLang="ja-JP" sz="900" dirty="0">
                <a:solidFill>
                  <a:schemeClr val="tx1"/>
                </a:solidFill>
                <a:latin typeface="Meiryo UI" panose="020B0604030504040204" pitchFamily="50" charset="-128"/>
                <a:ea typeface="Meiryo UI" panose="020B0604030504040204" pitchFamily="50" charset="-128"/>
              </a:rPr>
              <a:t>(NGSI API)</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登録する配信の取得先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を入力し、取得ボタンを押下します。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配信の取得に成功した場合、取得した配信の読み込み結果から以下の項目に値が自動</a:t>
            </a:r>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・リソース提供手段の識別子（</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提供</a:t>
            </a:r>
            <a:r>
              <a:rPr lang="en-US" altLang="ja-JP" sz="900" dirty="0">
                <a:solidFill>
                  <a:schemeClr val="tx1"/>
                </a:solidFill>
                <a:latin typeface="Meiryo UI" panose="020B0604030504040204" pitchFamily="50" charset="-128"/>
                <a:ea typeface="Meiryo UI" panose="020B0604030504040204" pitchFamily="50" charset="-128"/>
              </a:rPr>
              <a:t>(NGSI API)</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に入力した</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・配信の説明（</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・配信のバイトサイズ</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・配信のメディアタイプ（</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・配信のファイル形式</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17292064-D5E7-F8D5-1F60-C0934595259C}"/>
              </a:ext>
            </a:extLst>
          </p:cNvPr>
          <p:cNvSpPr/>
          <p:nvPr/>
        </p:nvSpPr>
        <p:spPr>
          <a:xfrm>
            <a:off x="5735790" y="1938273"/>
            <a:ext cx="3827309" cy="823377"/>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[※1 </a:t>
            </a:r>
            <a:r>
              <a:rPr kumimoji="1" lang="ja-JP" altLang="en-US" sz="900" dirty="0">
                <a:solidFill>
                  <a:schemeClr val="tx1"/>
                </a:solidFill>
                <a:latin typeface="Meiryo UI" panose="020B0604030504040204" pitchFamily="50" charset="-128"/>
                <a:ea typeface="Meiryo UI" panose="020B0604030504040204" pitchFamily="50" charset="-128"/>
              </a:rPr>
              <a:t>配信の説明の自動入力について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配信のファイル形式が</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の場合、自動入力の対象となります。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の場合：</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ファイルのキー値が列挙された文字列が自動入力されます。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の場合：先頭行のカラム値が列挙された文字列が自動入力されます。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または</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の場合：各シートの先頭行の文字列が自動入力されます。</a:t>
            </a:r>
          </a:p>
        </p:txBody>
      </p:sp>
      <p:sp>
        <p:nvSpPr>
          <p:cNvPr id="15" name="正方形/長方形 14">
            <a:extLst>
              <a:ext uri="{FF2B5EF4-FFF2-40B4-BE49-F238E27FC236}">
                <a16:creationId xmlns:a16="http://schemas.microsoft.com/office/drawing/2014/main" id="{D771ACCC-E61A-14FD-D8D7-97C862B77A4B}"/>
              </a:ext>
            </a:extLst>
          </p:cNvPr>
          <p:cNvSpPr/>
          <p:nvPr/>
        </p:nvSpPr>
        <p:spPr>
          <a:xfrm>
            <a:off x="5735790" y="3259837"/>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[※2 </a:t>
            </a:r>
            <a:r>
              <a:rPr kumimoji="1" lang="ja-JP" altLang="en-US" sz="900" dirty="0">
                <a:solidFill>
                  <a:schemeClr val="tx1"/>
                </a:solidFill>
                <a:latin typeface="Meiryo UI" panose="020B0604030504040204" pitchFamily="50" charset="-128"/>
                <a:ea typeface="Meiryo UI" panose="020B0604030504040204" pitchFamily="50" charset="-128"/>
              </a:rPr>
              <a:t>配信のメディアタイプの自動入力について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配信の読み込み結果で取得したメディアタイプの値がプルダウンにある選択値と</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一致する場合、自動入力が実行される。</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D08AA0A-D7B2-DB7B-83CB-5A6F2A8286CD}"/>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a:t>
            </a:r>
            <a:r>
              <a:rPr lang="en-US" altLang="ja-JP" sz="1600" dirty="0">
                <a:latin typeface="Meiryo UI" panose="020B0604030504040204" pitchFamily="50" charset="-128"/>
                <a:ea typeface="Meiryo UI" panose="020B0604030504040204" pitchFamily="50" charset="-128"/>
              </a:rPr>
              <a:t>API</a:t>
            </a:r>
            <a:r>
              <a:rPr lang="ja-JP" altLang="en-US" sz="1600" dirty="0">
                <a:latin typeface="Meiryo UI" panose="020B0604030504040204" pitchFamily="50" charset="-128"/>
                <a:ea typeface="Meiryo UI" panose="020B0604030504040204" pitchFamily="50" charset="-128"/>
              </a:rPr>
              <a:t>提供</a:t>
            </a:r>
            <a:r>
              <a:rPr lang="en-US" altLang="ja-JP" sz="1600" dirty="0">
                <a:latin typeface="Meiryo UI" panose="020B0604030504040204" pitchFamily="50" charset="-128"/>
                <a:ea typeface="Meiryo UI" panose="020B0604030504040204" pitchFamily="50" charset="-128"/>
              </a:rPr>
              <a:t>(NGSI API)</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spTree>
    <p:extLst>
      <p:ext uri="{BB962C8B-B14F-4D97-AF65-F5344CB8AC3E}">
        <p14:creationId xmlns:p14="http://schemas.microsoft.com/office/powerpoint/2010/main" val="3554610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A5F7A24-2D3D-8C3D-B222-CD3CA150F2FA}"/>
              </a:ext>
            </a:extLst>
          </p:cNvPr>
          <p:cNvPicPr>
            <a:picLocks noChangeAspect="1"/>
          </p:cNvPicPr>
          <p:nvPr/>
        </p:nvPicPr>
        <p:blipFill>
          <a:blip r:embed="rId2"/>
          <a:stretch>
            <a:fillRect/>
          </a:stretch>
        </p:blipFill>
        <p:spPr>
          <a:xfrm>
            <a:off x="266700" y="1187304"/>
            <a:ext cx="9330168" cy="5088721"/>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66700" y="4469"/>
            <a:ext cx="10013650"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(7)</a:t>
            </a:r>
            <a:endParaRPr lang="ja-JP" altLang="en-US" sz="1600" dirty="0">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BBC6334B-E69D-E011-9526-F07DCB408C0D}"/>
              </a:ext>
            </a:extLst>
          </p:cNvPr>
          <p:cNvSpPr/>
          <p:nvPr/>
        </p:nvSpPr>
        <p:spPr bwMode="auto">
          <a:xfrm>
            <a:off x="4952999" y="4499002"/>
            <a:ext cx="3674909" cy="1333628"/>
          </a:xfrm>
          <a:prstGeom prst="wedgeRectCallout">
            <a:avLst>
              <a:gd name="adj1" fmla="val -70557"/>
              <a:gd name="adj2" fmla="val -1156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配信のアップロード</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配信の取得方法に「ファイル提供</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ローカル</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アップローダからアップロードに成功した場合、アップロードした配信の読み込み結果から以下の項目に値が自動入力されます。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・配信の説明（</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・配信のバイトサイズ</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・配信のメディアタイプ（</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・配信のファイル形式</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アップローダにつきアップロードできるファイルは</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つまでです。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567E5804-87B0-5DA0-711E-525E13D595BF}"/>
              </a:ext>
            </a:extLst>
          </p:cNvPr>
          <p:cNvSpPr/>
          <p:nvPr/>
        </p:nvSpPr>
        <p:spPr>
          <a:xfrm>
            <a:off x="5921959" y="2807208"/>
            <a:ext cx="3827309" cy="852246"/>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[※1 </a:t>
            </a:r>
            <a:r>
              <a:rPr kumimoji="1" lang="ja-JP" altLang="en-US" sz="900" dirty="0">
                <a:solidFill>
                  <a:schemeClr val="tx1"/>
                </a:solidFill>
                <a:latin typeface="Meiryo UI" panose="020B0604030504040204" pitchFamily="50" charset="-128"/>
                <a:ea typeface="Meiryo UI" panose="020B0604030504040204" pitchFamily="50" charset="-128"/>
              </a:rPr>
              <a:t>配信の説明の自動入力について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配信のファイル形式が</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の場合、自動入力の対象となります。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の場合：</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ファイルのキー値が列挙された文字列が自動入力されます。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の場合：先頭行のカラム値が列挙された文字列が自動入力されます。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または</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の場合：各シートの先頭行の文字列が自動入力されます。</a:t>
            </a:r>
          </a:p>
        </p:txBody>
      </p:sp>
      <p:sp>
        <p:nvSpPr>
          <p:cNvPr id="20" name="正方形/長方形 19">
            <a:extLst>
              <a:ext uri="{FF2B5EF4-FFF2-40B4-BE49-F238E27FC236}">
                <a16:creationId xmlns:a16="http://schemas.microsoft.com/office/drawing/2014/main" id="{9EEEC43B-13FB-3690-3A2E-83B7E263754B}"/>
              </a:ext>
            </a:extLst>
          </p:cNvPr>
          <p:cNvSpPr/>
          <p:nvPr/>
        </p:nvSpPr>
        <p:spPr>
          <a:xfrm>
            <a:off x="5921959" y="3772391"/>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[※2 </a:t>
            </a:r>
            <a:r>
              <a:rPr kumimoji="1" lang="ja-JP" altLang="en-US" sz="900" dirty="0">
                <a:solidFill>
                  <a:schemeClr val="tx1"/>
                </a:solidFill>
                <a:latin typeface="Meiryo UI" panose="020B0604030504040204" pitchFamily="50" charset="-128"/>
                <a:ea typeface="Meiryo UI" panose="020B0604030504040204" pitchFamily="50" charset="-128"/>
              </a:rPr>
              <a:t>配信のメディアタイプの自動入力について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配信の読み込み結果で取得したメディアタイプの値がプルダウンにある選択値と</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一致する場合、自動入力が実行される。</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C0CF6961-B511-6F8A-30D1-6D9DD6605593}"/>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■配信の取得方法にファイル提供</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ローカル</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spTree>
    <p:extLst>
      <p:ext uri="{BB962C8B-B14F-4D97-AF65-F5344CB8AC3E}">
        <p14:creationId xmlns:p14="http://schemas.microsoft.com/office/powerpoint/2010/main" val="1407070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6" y="674317"/>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■メニューのボタン押下時の画面遷移を示す。</a:t>
            </a:r>
          </a:p>
        </p:txBody>
      </p:sp>
      <p:sp>
        <p:nvSpPr>
          <p:cNvPr id="11" name="タイトル 10">
            <a:extLst>
              <a:ext uri="{FF2B5EF4-FFF2-40B4-BE49-F238E27FC236}">
                <a16:creationId xmlns:a16="http://schemas.microsoft.com/office/drawing/2014/main" id="{70E39AF1-F741-4AAA-878E-1F11D8B55B2B}"/>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 </a:t>
            </a:r>
            <a:r>
              <a:rPr lang="en-US" altLang="ja-JP" sz="1600" dirty="0">
                <a:latin typeface="Meiryo UI" panose="020B0604030504040204" pitchFamily="50" charset="-128"/>
                <a:ea typeface="Meiryo UI" panose="020B0604030504040204" pitchFamily="50" charset="-128"/>
              </a:rPr>
              <a:t>&gt; 2.2 </a:t>
            </a:r>
            <a:r>
              <a:rPr lang="ja-JP" altLang="en-US" sz="1600" dirty="0">
                <a:latin typeface="Meiryo UI" panose="020B0604030504040204" pitchFamily="50" charset="-128"/>
                <a:ea typeface="Meiryo UI" panose="020B0604030504040204" pitchFamily="50" charset="-128"/>
              </a:rPr>
              <a:t>メニューからの画面遷移</a:t>
            </a:r>
            <a:r>
              <a:rPr lang="en-US" altLang="ja-JP" sz="1600" dirty="0">
                <a:latin typeface="Meiryo UI" panose="020B0604030504040204" pitchFamily="50" charset="-128"/>
                <a:ea typeface="Meiryo UI" panose="020B0604030504040204" pitchFamily="50" charset="-128"/>
              </a:rPr>
              <a:t>(2)</a:t>
            </a:r>
            <a:endParaRPr lang="ja-JP" altLang="en-US" sz="1600" dirty="0"/>
          </a:p>
        </p:txBody>
      </p:sp>
      <p:sp>
        <p:nvSpPr>
          <p:cNvPr id="45" name="テキスト ボックス 44">
            <a:extLst>
              <a:ext uri="{FF2B5EF4-FFF2-40B4-BE49-F238E27FC236}">
                <a16:creationId xmlns:a16="http://schemas.microsoft.com/office/drawing/2014/main" id="{17870FCB-6CBC-43CF-A4E9-7BB4BD321CCE}"/>
              </a:ext>
            </a:extLst>
          </p:cNvPr>
          <p:cNvSpPr txBox="1"/>
          <p:nvPr/>
        </p:nvSpPr>
        <p:spPr>
          <a:xfrm>
            <a:off x="2771120" y="1399202"/>
            <a:ext cx="1042656"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＞登録再開</a:t>
            </a:r>
            <a:endParaRPr kumimoji="1" lang="en-US" altLang="ja-JP" sz="1000"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FB0EDCC1-4940-4357-8A52-F6C95BF1EF91}"/>
              </a:ext>
            </a:extLst>
          </p:cNvPr>
          <p:cNvSpPr txBox="1"/>
          <p:nvPr/>
        </p:nvSpPr>
        <p:spPr>
          <a:xfrm>
            <a:off x="2771120" y="2846465"/>
            <a:ext cx="1259199"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＞複製・編集・削除</a:t>
            </a:r>
          </a:p>
        </p:txBody>
      </p:sp>
      <p:cxnSp>
        <p:nvCxnSpPr>
          <p:cNvPr id="28" name="コネクタ: カギ線 27">
            <a:extLst>
              <a:ext uri="{FF2B5EF4-FFF2-40B4-BE49-F238E27FC236}">
                <a16:creationId xmlns:a16="http://schemas.microsoft.com/office/drawing/2014/main" id="{59D1A7FC-1E7D-4EC3-8D6D-656AD5C2FBB8}"/>
              </a:ext>
            </a:extLst>
          </p:cNvPr>
          <p:cNvCxnSpPr>
            <a:cxnSpLocks/>
            <a:stCxn id="49" idx="3"/>
          </p:cNvCxnSpPr>
          <p:nvPr/>
        </p:nvCxnSpPr>
        <p:spPr>
          <a:xfrm flipV="1">
            <a:off x="2210044" y="3199940"/>
            <a:ext cx="2212133" cy="736252"/>
          </a:xfrm>
          <a:prstGeom prst="bentConnector3">
            <a:avLst>
              <a:gd name="adj1" fmla="val 25457"/>
            </a:avLst>
          </a:prstGeom>
          <a:ln>
            <a:tailEnd type="triangle"/>
          </a:ln>
        </p:spPr>
        <p:style>
          <a:lnRef idx="1">
            <a:schemeClr val="dk1"/>
          </a:lnRef>
          <a:fillRef idx="0">
            <a:schemeClr val="dk1"/>
          </a:fillRef>
          <a:effectRef idx="0">
            <a:schemeClr val="dk1"/>
          </a:effectRef>
          <a:fontRef idx="minor">
            <a:schemeClr val="tx1"/>
          </a:fontRef>
        </p:style>
      </p:cxnSp>
      <p:cxnSp>
        <p:nvCxnSpPr>
          <p:cNvPr id="42" name="コネクタ: カギ線 41">
            <a:extLst>
              <a:ext uri="{FF2B5EF4-FFF2-40B4-BE49-F238E27FC236}">
                <a16:creationId xmlns:a16="http://schemas.microsoft.com/office/drawing/2014/main" id="{4811A750-C6D8-460A-BE27-51D1CCA12709}"/>
              </a:ext>
            </a:extLst>
          </p:cNvPr>
          <p:cNvCxnSpPr>
            <a:cxnSpLocks/>
            <a:stCxn id="49" idx="3"/>
          </p:cNvCxnSpPr>
          <p:nvPr/>
        </p:nvCxnSpPr>
        <p:spPr>
          <a:xfrm>
            <a:off x="2210044" y="3936192"/>
            <a:ext cx="2212133" cy="691367"/>
          </a:xfrm>
          <a:prstGeom prst="bentConnector3">
            <a:avLst>
              <a:gd name="adj1" fmla="val 25026"/>
            </a:avLst>
          </a:prstGeom>
          <a:ln>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83B81C83-523C-48F3-8FA0-0F5321CC8188}"/>
              </a:ext>
            </a:extLst>
          </p:cNvPr>
          <p:cNvCxnSpPr>
            <a:cxnSpLocks/>
            <a:stCxn id="49" idx="3"/>
          </p:cNvCxnSpPr>
          <p:nvPr/>
        </p:nvCxnSpPr>
        <p:spPr>
          <a:xfrm>
            <a:off x="2210044" y="3936192"/>
            <a:ext cx="2212133" cy="2130991"/>
          </a:xfrm>
          <a:prstGeom prst="bentConnector3">
            <a:avLst>
              <a:gd name="adj1" fmla="val 25457"/>
            </a:avLst>
          </a:prstGeom>
          <a:ln>
            <a:tailEnd type="triangle"/>
          </a:ln>
        </p:spPr>
        <p:style>
          <a:lnRef idx="1">
            <a:schemeClr val="dk1"/>
          </a:lnRef>
          <a:fillRef idx="0">
            <a:schemeClr val="dk1"/>
          </a:fillRef>
          <a:effectRef idx="0">
            <a:schemeClr val="dk1"/>
          </a:effectRef>
          <a:fontRef idx="minor">
            <a:schemeClr val="tx1"/>
          </a:fontRef>
        </p:style>
      </p:cxnSp>
      <p:sp>
        <p:nvSpPr>
          <p:cNvPr id="85" name="テキスト ボックス 84">
            <a:extLst>
              <a:ext uri="{FF2B5EF4-FFF2-40B4-BE49-F238E27FC236}">
                <a16:creationId xmlns:a16="http://schemas.microsoft.com/office/drawing/2014/main" id="{D936E76E-ECE0-4309-9D99-FF7772EECA9D}"/>
              </a:ext>
            </a:extLst>
          </p:cNvPr>
          <p:cNvSpPr txBox="1"/>
          <p:nvPr/>
        </p:nvSpPr>
        <p:spPr>
          <a:xfrm>
            <a:off x="2803470" y="5667073"/>
            <a:ext cx="1272618"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ユーティリティ</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＞エクスポート</a:t>
            </a:r>
          </a:p>
        </p:txBody>
      </p:sp>
      <p:sp>
        <p:nvSpPr>
          <p:cNvPr id="37" name="テキスト ボックス 36">
            <a:extLst>
              <a:ext uri="{FF2B5EF4-FFF2-40B4-BE49-F238E27FC236}">
                <a16:creationId xmlns:a16="http://schemas.microsoft.com/office/drawing/2014/main" id="{62BAC7B9-3386-433E-A7A5-429645547C21}"/>
              </a:ext>
            </a:extLst>
          </p:cNvPr>
          <p:cNvSpPr txBox="1"/>
          <p:nvPr/>
        </p:nvSpPr>
        <p:spPr>
          <a:xfrm>
            <a:off x="1105238" y="1272620"/>
            <a:ext cx="943574" cy="2462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メニュー</a:t>
            </a:r>
          </a:p>
        </p:txBody>
      </p:sp>
      <p:sp>
        <p:nvSpPr>
          <p:cNvPr id="59" name="テキスト ボックス 58">
            <a:extLst>
              <a:ext uri="{FF2B5EF4-FFF2-40B4-BE49-F238E27FC236}">
                <a16:creationId xmlns:a16="http://schemas.microsoft.com/office/drawing/2014/main" id="{99A6E1CF-2A2D-4998-9C98-94BE5A293006}"/>
              </a:ext>
            </a:extLst>
          </p:cNvPr>
          <p:cNvSpPr txBox="1"/>
          <p:nvPr/>
        </p:nvSpPr>
        <p:spPr>
          <a:xfrm>
            <a:off x="4813551" y="986343"/>
            <a:ext cx="1272618"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登録再開画面</a:t>
            </a:r>
          </a:p>
        </p:txBody>
      </p:sp>
      <p:cxnSp>
        <p:nvCxnSpPr>
          <p:cNvPr id="5" name="コネクタ: カギ線 4">
            <a:extLst>
              <a:ext uri="{FF2B5EF4-FFF2-40B4-BE49-F238E27FC236}">
                <a16:creationId xmlns:a16="http://schemas.microsoft.com/office/drawing/2014/main" id="{7E323B03-25BC-46A3-AD4A-EDA05CCF2ED3}"/>
              </a:ext>
            </a:extLst>
          </p:cNvPr>
          <p:cNvCxnSpPr>
            <a:cxnSpLocks/>
            <a:stCxn id="49" idx="3"/>
            <a:endCxn id="3" idx="1"/>
          </p:cNvCxnSpPr>
          <p:nvPr/>
        </p:nvCxnSpPr>
        <p:spPr>
          <a:xfrm flipV="1">
            <a:off x="2210044" y="1775636"/>
            <a:ext cx="2192433" cy="2160556"/>
          </a:xfrm>
          <a:prstGeom prst="bentConnector3">
            <a:avLst>
              <a:gd name="adj1" fmla="val 25300"/>
            </a:avLst>
          </a:prstGeom>
          <a:ln>
            <a:tailEnd type="triangle"/>
          </a:ln>
        </p:spPr>
        <p:style>
          <a:lnRef idx="1">
            <a:schemeClr val="dk1"/>
          </a:lnRef>
          <a:fillRef idx="0">
            <a:schemeClr val="dk1"/>
          </a:fillRef>
          <a:effectRef idx="0">
            <a:schemeClr val="dk1"/>
          </a:effectRef>
          <a:fontRef idx="minor">
            <a:schemeClr val="tx1"/>
          </a:fontRef>
        </p:style>
      </p:cxnSp>
      <p:sp>
        <p:nvSpPr>
          <p:cNvPr id="63" name="テキスト ボックス 62">
            <a:extLst>
              <a:ext uri="{FF2B5EF4-FFF2-40B4-BE49-F238E27FC236}">
                <a16:creationId xmlns:a16="http://schemas.microsoft.com/office/drawing/2014/main" id="{76081685-C873-4156-BBBF-950B855F69DD}"/>
              </a:ext>
            </a:extLst>
          </p:cNvPr>
          <p:cNvSpPr txBox="1"/>
          <p:nvPr/>
        </p:nvSpPr>
        <p:spPr>
          <a:xfrm>
            <a:off x="4733109" y="2426114"/>
            <a:ext cx="1457325"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複製・編集・削除画面</a:t>
            </a:r>
          </a:p>
        </p:txBody>
      </p:sp>
      <p:sp>
        <p:nvSpPr>
          <p:cNvPr id="65" name="テキスト ボックス 64">
            <a:extLst>
              <a:ext uri="{FF2B5EF4-FFF2-40B4-BE49-F238E27FC236}">
                <a16:creationId xmlns:a16="http://schemas.microsoft.com/office/drawing/2014/main" id="{FF8E1CE4-65ED-4740-A94F-302A62BD1637}"/>
              </a:ext>
            </a:extLst>
          </p:cNvPr>
          <p:cNvSpPr txBox="1"/>
          <p:nvPr/>
        </p:nvSpPr>
        <p:spPr>
          <a:xfrm>
            <a:off x="4702968" y="3866250"/>
            <a:ext cx="1457325"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インポート画面</a:t>
            </a:r>
          </a:p>
        </p:txBody>
      </p:sp>
      <p:sp>
        <p:nvSpPr>
          <p:cNvPr id="67" name="テキスト ボックス 66">
            <a:extLst>
              <a:ext uri="{FF2B5EF4-FFF2-40B4-BE49-F238E27FC236}">
                <a16:creationId xmlns:a16="http://schemas.microsoft.com/office/drawing/2014/main" id="{53621BF1-EE94-499F-A0F4-E3356AAB8509}"/>
              </a:ext>
            </a:extLst>
          </p:cNvPr>
          <p:cNvSpPr txBox="1"/>
          <p:nvPr/>
        </p:nvSpPr>
        <p:spPr>
          <a:xfrm>
            <a:off x="4564420" y="5262172"/>
            <a:ext cx="1734420"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エクスポート画面</a:t>
            </a:r>
          </a:p>
        </p:txBody>
      </p:sp>
      <p:sp>
        <p:nvSpPr>
          <p:cNvPr id="68" name="テキスト ボックス 67">
            <a:extLst>
              <a:ext uri="{FF2B5EF4-FFF2-40B4-BE49-F238E27FC236}">
                <a16:creationId xmlns:a16="http://schemas.microsoft.com/office/drawing/2014/main" id="{EE3AB238-BF45-475B-BDD4-719098EBD338}"/>
              </a:ext>
            </a:extLst>
          </p:cNvPr>
          <p:cNvSpPr txBox="1"/>
          <p:nvPr/>
        </p:nvSpPr>
        <p:spPr>
          <a:xfrm>
            <a:off x="2803470" y="4227449"/>
            <a:ext cx="854281"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ユーティリティ</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＞インポート</a:t>
            </a:r>
          </a:p>
        </p:txBody>
      </p:sp>
      <p:pic>
        <p:nvPicPr>
          <p:cNvPr id="49" name="図 48">
            <a:extLst>
              <a:ext uri="{FF2B5EF4-FFF2-40B4-BE49-F238E27FC236}">
                <a16:creationId xmlns:a16="http://schemas.microsoft.com/office/drawing/2014/main" id="{447BB64A-35AA-E2C1-2184-2C3A14DE482D}"/>
              </a:ext>
            </a:extLst>
          </p:cNvPr>
          <p:cNvPicPr>
            <a:picLocks noChangeAspect="1"/>
          </p:cNvPicPr>
          <p:nvPr/>
        </p:nvPicPr>
        <p:blipFill rotWithShape="1">
          <a:blip r:embed="rId2"/>
          <a:srcRect t="861"/>
          <a:stretch/>
        </p:blipFill>
        <p:spPr>
          <a:xfrm>
            <a:off x="742990" y="1516854"/>
            <a:ext cx="1467054" cy="4838675"/>
          </a:xfrm>
          <a:prstGeom prst="rect">
            <a:avLst/>
          </a:prstGeom>
          <a:ln>
            <a:solidFill>
              <a:schemeClr val="accent3"/>
            </a:solidFill>
          </a:ln>
        </p:spPr>
      </p:pic>
      <p:pic>
        <p:nvPicPr>
          <p:cNvPr id="3" name="図 2">
            <a:extLst>
              <a:ext uri="{FF2B5EF4-FFF2-40B4-BE49-F238E27FC236}">
                <a16:creationId xmlns:a16="http://schemas.microsoft.com/office/drawing/2014/main" id="{108EEC5E-4454-AE21-1FA7-CCEE9144D5FC}"/>
              </a:ext>
            </a:extLst>
          </p:cNvPr>
          <p:cNvPicPr>
            <a:picLocks noChangeAspect="1"/>
          </p:cNvPicPr>
          <p:nvPr/>
        </p:nvPicPr>
        <p:blipFill>
          <a:blip r:embed="rId3"/>
          <a:stretch>
            <a:fillRect/>
          </a:stretch>
        </p:blipFill>
        <p:spPr>
          <a:xfrm>
            <a:off x="4402477" y="1211978"/>
            <a:ext cx="2058307" cy="1127315"/>
          </a:xfrm>
          <a:prstGeom prst="rect">
            <a:avLst/>
          </a:prstGeom>
        </p:spPr>
      </p:pic>
      <p:pic>
        <p:nvPicPr>
          <p:cNvPr id="13" name="図 12">
            <a:extLst>
              <a:ext uri="{FF2B5EF4-FFF2-40B4-BE49-F238E27FC236}">
                <a16:creationId xmlns:a16="http://schemas.microsoft.com/office/drawing/2014/main" id="{0D48ABB8-D7CF-A1B5-2126-15C64B47821B}"/>
              </a:ext>
            </a:extLst>
          </p:cNvPr>
          <p:cNvPicPr>
            <a:picLocks noChangeAspect="1"/>
          </p:cNvPicPr>
          <p:nvPr/>
        </p:nvPicPr>
        <p:blipFill>
          <a:blip r:embed="rId4"/>
          <a:stretch>
            <a:fillRect/>
          </a:stretch>
        </p:blipFill>
        <p:spPr>
          <a:xfrm>
            <a:off x="4422177" y="2620614"/>
            <a:ext cx="2058307" cy="1127315"/>
          </a:xfrm>
          <a:prstGeom prst="rect">
            <a:avLst/>
          </a:prstGeom>
        </p:spPr>
      </p:pic>
      <p:pic>
        <p:nvPicPr>
          <p:cNvPr id="15" name="図 14">
            <a:extLst>
              <a:ext uri="{FF2B5EF4-FFF2-40B4-BE49-F238E27FC236}">
                <a16:creationId xmlns:a16="http://schemas.microsoft.com/office/drawing/2014/main" id="{0D8B501B-D05F-89B9-3A9A-FE32BC15F5B7}"/>
              </a:ext>
            </a:extLst>
          </p:cNvPr>
          <p:cNvPicPr>
            <a:picLocks noChangeAspect="1"/>
          </p:cNvPicPr>
          <p:nvPr/>
        </p:nvPicPr>
        <p:blipFill>
          <a:blip r:embed="rId5"/>
          <a:stretch>
            <a:fillRect/>
          </a:stretch>
        </p:blipFill>
        <p:spPr>
          <a:xfrm>
            <a:off x="4422177" y="4055024"/>
            <a:ext cx="2058307" cy="1127316"/>
          </a:xfrm>
          <a:prstGeom prst="rect">
            <a:avLst/>
          </a:prstGeom>
        </p:spPr>
      </p:pic>
      <p:pic>
        <p:nvPicPr>
          <p:cNvPr id="17" name="図 16">
            <a:extLst>
              <a:ext uri="{FF2B5EF4-FFF2-40B4-BE49-F238E27FC236}">
                <a16:creationId xmlns:a16="http://schemas.microsoft.com/office/drawing/2014/main" id="{03C7B31A-D99D-9CA7-0925-5BE326CEE036}"/>
              </a:ext>
            </a:extLst>
          </p:cNvPr>
          <p:cNvPicPr>
            <a:picLocks noChangeAspect="1"/>
          </p:cNvPicPr>
          <p:nvPr/>
        </p:nvPicPr>
        <p:blipFill>
          <a:blip r:embed="rId6"/>
          <a:stretch>
            <a:fillRect/>
          </a:stretch>
        </p:blipFill>
        <p:spPr>
          <a:xfrm>
            <a:off x="4419607" y="5507018"/>
            <a:ext cx="2058307" cy="1127316"/>
          </a:xfrm>
          <a:prstGeom prst="rect">
            <a:avLst/>
          </a:prstGeom>
        </p:spPr>
      </p:pic>
    </p:spTree>
    <p:extLst>
      <p:ext uri="{BB962C8B-B14F-4D97-AF65-F5344CB8AC3E}">
        <p14:creationId xmlns:p14="http://schemas.microsoft.com/office/powerpoint/2010/main" val="2817275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CCFDE70-C688-B1FF-F4FD-4287B04A61AE}"/>
              </a:ext>
            </a:extLst>
          </p:cNvPr>
          <p:cNvPicPr>
            <a:picLocks noChangeAspect="1"/>
          </p:cNvPicPr>
          <p:nvPr/>
        </p:nvPicPr>
        <p:blipFill>
          <a:blip r:embed="rId2"/>
          <a:stretch>
            <a:fillRect/>
          </a:stretch>
        </p:blipFill>
        <p:spPr>
          <a:xfrm>
            <a:off x="594804" y="1223798"/>
            <a:ext cx="8991600" cy="4862754"/>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14222" y="70982"/>
            <a:ext cx="7588098"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(8)</a:t>
            </a:r>
            <a:endParaRPr lang="ja-JP" altLang="en-US" sz="1600" dirty="0">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8D159711-9947-62C1-4D25-F85E32794F70}"/>
              </a:ext>
            </a:extLst>
          </p:cNvPr>
          <p:cNvSpPr/>
          <p:nvPr/>
        </p:nvSpPr>
        <p:spPr bwMode="auto">
          <a:xfrm>
            <a:off x="4540032" y="1819923"/>
            <a:ext cx="2477092" cy="540798"/>
          </a:xfrm>
          <a:prstGeom prst="wedgeRectCallout">
            <a:avLst>
              <a:gd name="adj1" fmla="val -66520"/>
              <a:gd name="adj2" fmla="val 27050"/>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リソース提供手段の識別子</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配信のリソース提供手段の識別子を選択します。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EECAD1F7-D2F4-AA2F-46A1-C33878457389}"/>
              </a:ext>
            </a:extLst>
          </p:cNvPr>
          <p:cNvSpPr/>
          <p:nvPr/>
        </p:nvSpPr>
        <p:spPr bwMode="auto">
          <a:xfrm>
            <a:off x="5619157" y="2727159"/>
            <a:ext cx="2602421" cy="928016"/>
          </a:xfrm>
          <a:prstGeom prst="wedgeRectCallout">
            <a:avLst>
              <a:gd name="adj1" fmla="val -70428"/>
              <a:gd name="adj2" fmla="val 32885"/>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配信を取得する際にアクセスする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最大</a:t>
            </a:r>
            <a:r>
              <a:rPr lang="en-US" altLang="ja-JP" sz="900" dirty="0">
                <a:solidFill>
                  <a:schemeClr val="tx1"/>
                </a:solidFill>
                <a:latin typeface="Meiryo UI" panose="020B0604030504040204" pitchFamily="50" charset="-128"/>
                <a:ea typeface="Meiryo UI" panose="020B0604030504040204" pitchFamily="50" charset="-128"/>
              </a:rPr>
              <a:t>255</a:t>
            </a:r>
            <a:r>
              <a:rPr lang="ja-JP" altLang="en-US" sz="900" dirty="0">
                <a:solidFill>
                  <a:schemeClr val="tx1"/>
                </a:solidFill>
                <a:latin typeface="Meiryo UI" panose="020B0604030504040204" pitchFamily="50" charset="-128"/>
                <a:ea typeface="Meiryo UI" panose="020B0604030504040204" pitchFamily="50" charset="-128"/>
              </a:rPr>
              <a:t>文字まで</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b="0" i="0" dirty="0">
                <a:effectLst/>
                <a:latin typeface="Meiryo UI" panose="020B0604030504040204" pitchFamily="50" charset="-128"/>
                <a:ea typeface="Meiryo UI" panose="020B0604030504040204" pitchFamily="50" charset="-128"/>
              </a:rPr>
              <a:t>使用可能文字は半角英数、ハイフン、アンダーバーのみ</a:t>
            </a:r>
          </a:p>
        </p:txBody>
      </p:sp>
      <p:sp>
        <p:nvSpPr>
          <p:cNvPr id="15" name="吹き出し: 四角形 14">
            <a:extLst>
              <a:ext uri="{FF2B5EF4-FFF2-40B4-BE49-F238E27FC236}">
                <a16:creationId xmlns:a16="http://schemas.microsoft.com/office/drawing/2014/main" id="{C8B4B2A4-C689-8F31-458D-471663E45BE2}"/>
              </a:ext>
            </a:extLst>
          </p:cNvPr>
          <p:cNvSpPr/>
          <p:nvPr/>
        </p:nvSpPr>
        <p:spPr bwMode="auto">
          <a:xfrm>
            <a:off x="6316124" y="4525420"/>
            <a:ext cx="2972392" cy="391277"/>
          </a:xfrm>
          <a:prstGeom prst="wedgeRectCallout">
            <a:avLst>
              <a:gd name="adj1" fmla="val -57060"/>
              <a:gd name="adj2" fmla="val -31752"/>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配信の情報提供ページ</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配信についての説明が記載されたページの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7BE47F87-245C-E9F7-B844-14C028B96E1C}"/>
              </a:ext>
            </a:extLst>
          </p:cNvPr>
          <p:cNvSpPr/>
          <p:nvPr/>
        </p:nvSpPr>
        <p:spPr bwMode="auto">
          <a:xfrm>
            <a:off x="6019208" y="5353235"/>
            <a:ext cx="2972392" cy="391277"/>
          </a:xfrm>
          <a:prstGeom prst="wedgeRectCallout">
            <a:avLst>
              <a:gd name="adj1" fmla="val -64140"/>
              <a:gd name="adj2" fmla="val -14102"/>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配信の名称</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配信についての説明が記載されたページの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4270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D24BDE1-5A0B-F7BF-6636-40DE70DB5926}"/>
              </a:ext>
            </a:extLst>
          </p:cNvPr>
          <p:cNvPicPr>
            <a:picLocks noChangeAspect="1"/>
          </p:cNvPicPr>
          <p:nvPr/>
        </p:nvPicPr>
        <p:blipFill>
          <a:blip r:embed="rId2"/>
          <a:stretch>
            <a:fillRect/>
          </a:stretch>
        </p:blipFill>
        <p:spPr>
          <a:xfrm>
            <a:off x="355107" y="1213355"/>
            <a:ext cx="9417728" cy="5085573"/>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(9)</a:t>
            </a:r>
            <a:endParaRPr lang="ja-JP" altLang="en-US" sz="1600" dirty="0">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C47B3ED5-5009-B7A0-9E72-5F2F139CB9E4}"/>
              </a:ext>
            </a:extLst>
          </p:cNvPr>
          <p:cNvSpPr/>
          <p:nvPr/>
        </p:nvSpPr>
        <p:spPr bwMode="auto">
          <a:xfrm>
            <a:off x="6761509" y="1775534"/>
            <a:ext cx="1638507" cy="356406"/>
          </a:xfrm>
          <a:prstGeom prst="wedgeRectCallout">
            <a:avLst>
              <a:gd name="adj1" fmla="val -69155"/>
              <a:gd name="adj2" fmla="val -2093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配信の説明を入力します。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58186C5F-19E5-ACAC-2DBD-962F6B81A4AC}"/>
              </a:ext>
            </a:extLst>
          </p:cNvPr>
          <p:cNvSpPr/>
          <p:nvPr/>
        </p:nvSpPr>
        <p:spPr bwMode="auto">
          <a:xfrm>
            <a:off x="4482464" y="2982897"/>
            <a:ext cx="2279045" cy="669701"/>
          </a:xfrm>
          <a:prstGeom prst="wedgeRectCallout">
            <a:avLst>
              <a:gd name="adj1" fmla="val -63496"/>
              <a:gd name="adj2" fmla="val -580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配信のバイトサイズ</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配信のバイトサイズを入力します。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半角数字以外の文字は入力不可です。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値域：</a:t>
            </a:r>
            <a:r>
              <a:rPr lang="en-US" altLang="ja-JP" sz="900" dirty="0">
                <a:solidFill>
                  <a:schemeClr val="tx1"/>
                </a:solidFill>
                <a:latin typeface="Meiryo UI" panose="020B0604030504040204" pitchFamily="50" charset="-128"/>
                <a:ea typeface="Meiryo UI" panose="020B0604030504040204" pitchFamily="50" charset="-128"/>
              </a:rPr>
              <a:t>0</a:t>
            </a:r>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9223372036854775807</a:t>
            </a:r>
          </a:p>
        </p:txBody>
      </p:sp>
      <p:sp>
        <p:nvSpPr>
          <p:cNvPr id="11" name="吹き出し: 四角形 10">
            <a:extLst>
              <a:ext uri="{FF2B5EF4-FFF2-40B4-BE49-F238E27FC236}">
                <a16:creationId xmlns:a16="http://schemas.microsoft.com/office/drawing/2014/main" id="{F605B194-F1E7-7A8E-12A6-566067603EAF}"/>
              </a:ext>
            </a:extLst>
          </p:cNvPr>
          <p:cNvSpPr/>
          <p:nvPr/>
        </p:nvSpPr>
        <p:spPr bwMode="auto">
          <a:xfrm>
            <a:off x="5361603" y="4050517"/>
            <a:ext cx="3939897" cy="602073"/>
          </a:xfrm>
          <a:prstGeom prst="wedgeRectCallout">
            <a:avLst>
              <a:gd name="adj1" fmla="val -62347"/>
              <a:gd name="adj2" fmla="val 3342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ファイルのカラム名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の配信のファイル形式が「</a:t>
            </a:r>
            <a:r>
              <a:rPr lang="en-US" altLang="ja-JP" sz="900" dirty="0">
                <a:solidFill>
                  <a:schemeClr val="tx1"/>
                </a:solidFill>
                <a:latin typeface="Meiryo UI" panose="020B0604030504040204" pitchFamily="50" charset="-128"/>
                <a:ea typeface="Meiryo UI" panose="020B0604030504040204" pitchFamily="50" charset="-128"/>
              </a:rPr>
              <a:t>CSV</a:t>
            </a:r>
            <a:r>
              <a:rPr lang="ja-JP" altLang="en-US" sz="900" dirty="0">
                <a:solidFill>
                  <a:schemeClr val="tx1"/>
                </a:solidFill>
                <a:latin typeface="Meiryo UI" panose="020B0604030504040204" pitchFamily="50" charset="-128"/>
                <a:ea typeface="Meiryo UI" panose="020B0604030504040204" pitchFamily="50" charset="-128"/>
              </a:rPr>
              <a:t>ファイル」の場合表示されます。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csv</a:t>
            </a:r>
            <a:r>
              <a:rPr lang="ja-JP" altLang="en-US" sz="900" dirty="0">
                <a:solidFill>
                  <a:schemeClr val="tx1"/>
                </a:solidFill>
                <a:latin typeface="Meiryo UI" panose="020B0604030504040204" pitchFamily="50" charset="-128"/>
                <a:ea typeface="Meiryo UI" panose="020B0604030504040204" pitchFamily="50" charset="-128"/>
              </a:rPr>
              <a:t>ファイル内に記載されている日時に関するカラム名を入力します。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ここで入力された値は、データセットの対象期間の日時分析機能で使用されます。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29B0EA9F-81CD-E4A7-318F-5870EBBB761E}"/>
              </a:ext>
            </a:extLst>
          </p:cNvPr>
          <p:cNvSpPr/>
          <p:nvPr/>
        </p:nvSpPr>
        <p:spPr bwMode="auto">
          <a:xfrm>
            <a:off x="4482464" y="5422139"/>
            <a:ext cx="2936221" cy="478869"/>
          </a:xfrm>
          <a:prstGeom prst="wedgeRectCallout">
            <a:avLst>
              <a:gd name="adj1" fmla="val -63197"/>
              <a:gd name="adj2" fmla="val -310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配信のメディアタイプ</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配信のメディアタイプを選択します。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3108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5B4A7DF-CD89-E19D-5DF7-EAB7F004242D}"/>
              </a:ext>
            </a:extLst>
          </p:cNvPr>
          <p:cNvPicPr>
            <a:picLocks noChangeAspect="1"/>
          </p:cNvPicPr>
          <p:nvPr/>
        </p:nvPicPr>
        <p:blipFill>
          <a:blip r:embed="rId3"/>
          <a:stretch>
            <a:fillRect/>
          </a:stretch>
        </p:blipFill>
        <p:spPr>
          <a:xfrm>
            <a:off x="332912" y="1292491"/>
            <a:ext cx="9240175" cy="4984561"/>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4000" y="117874"/>
            <a:ext cx="4719000"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(10)</a:t>
            </a:r>
            <a:endParaRPr lang="ja-JP" altLang="en-US" sz="1600" dirty="0">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1CBF00EB-2CD4-FE29-810C-129CBFDC10A9}"/>
              </a:ext>
            </a:extLst>
          </p:cNvPr>
          <p:cNvSpPr/>
          <p:nvPr/>
        </p:nvSpPr>
        <p:spPr bwMode="auto">
          <a:xfrm>
            <a:off x="5320957" y="1568824"/>
            <a:ext cx="2039067" cy="436360"/>
          </a:xfrm>
          <a:prstGeom prst="wedgeRectCallout">
            <a:avLst>
              <a:gd name="adj1" fmla="val -62435"/>
              <a:gd name="adj2" fmla="val 1174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配信のファイル形式</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配信のファイル形式を入力します。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49A01EDD-D59D-B550-9946-A82B50CCE615}"/>
              </a:ext>
            </a:extLst>
          </p:cNvPr>
          <p:cNvSpPr/>
          <p:nvPr/>
        </p:nvSpPr>
        <p:spPr bwMode="auto">
          <a:xfrm>
            <a:off x="5144315" y="4570370"/>
            <a:ext cx="3190685" cy="718806"/>
          </a:xfrm>
          <a:prstGeom prst="wedgeRectCallout">
            <a:avLst>
              <a:gd name="adj1" fmla="val -75551"/>
              <a:gd name="adj2" fmla="val 3527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配信のパッケージ形式</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配信がパッケージ化されたファイルの場合、そのパッケージ形式を選択します。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1DC0B046-6602-AC13-C083-45F1EC4382BC}"/>
              </a:ext>
            </a:extLst>
          </p:cNvPr>
          <p:cNvSpPr/>
          <p:nvPr/>
        </p:nvSpPr>
        <p:spPr bwMode="auto">
          <a:xfrm>
            <a:off x="5019933" y="2941254"/>
            <a:ext cx="3053871" cy="618845"/>
          </a:xfrm>
          <a:prstGeom prst="wedgeRectCallout">
            <a:avLst>
              <a:gd name="adj1" fmla="val -70887"/>
              <a:gd name="adj2" fmla="val 3290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配信の圧縮形式</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配信が圧縮ファイルの場合、その圧縮形式を選択します。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2841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91C8D57-E5D9-824C-ADE9-9C648645A37B}"/>
              </a:ext>
            </a:extLst>
          </p:cNvPr>
          <p:cNvPicPr>
            <a:picLocks noChangeAspect="1"/>
          </p:cNvPicPr>
          <p:nvPr/>
        </p:nvPicPr>
        <p:blipFill>
          <a:blip r:embed="rId2"/>
          <a:stretch>
            <a:fillRect/>
          </a:stretch>
        </p:blipFill>
        <p:spPr>
          <a:xfrm>
            <a:off x="346229" y="1052993"/>
            <a:ext cx="9559771" cy="515165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(11)</a:t>
            </a:r>
            <a:endParaRPr lang="ja-JP" altLang="en-US" sz="1600" dirty="0">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F677ACBC-4FEF-42CA-92EF-23981A22E930}"/>
              </a:ext>
            </a:extLst>
          </p:cNvPr>
          <p:cNvSpPr/>
          <p:nvPr/>
        </p:nvSpPr>
        <p:spPr bwMode="auto">
          <a:xfrm>
            <a:off x="4286468" y="1785539"/>
            <a:ext cx="2709311" cy="442919"/>
          </a:xfrm>
          <a:prstGeom prst="wedgeRectCallout">
            <a:avLst>
              <a:gd name="adj1" fmla="val -64757"/>
              <a:gd name="adj2" fmla="val 406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スキーマ</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配信が利用しているスキーマ定義の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0068D0D8-E995-D630-9B3C-65D3CEB3B3B8}"/>
              </a:ext>
            </a:extLst>
          </p:cNvPr>
          <p:cNvSpPr/>
          <p:nvPr/>
        </p:nvSpPr>
        <p:spPr bwMode="auto">
          <a:xfrm>
            <a:off x="4654533" y="2617392"/>
            <a:ext cx="3078527" cy="528919"/>
          </a:xfrm>
          <a:prstGeom prst="wedgeRectCallout">
            <a:avLst>
              <a:gd name="adj1" fmla="val -62490"/>
              <a:gd name="adj2" fmla="val 2971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スキーマタイプ</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配信が利用しているスキーマ定義のタイプを選択します。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BC2E1841-B2BC-D085-6BB1-034B6BCC6EAC}"/>
              </a:ext>
            </a:extLst>
          </p:cNvPr>
          <p:cNvSpPr/>
          <p:nvPr/>
        </p:nvSpPr>
        <p:spPr bwMode="auto">
          <a:xfrm>
            <a:off x="4186655" y="3918794"/>
            <a:ext cx="2809124" cy="528919"/>
          </a:xfrm>
          <a:prstGeom prst="wedgeRectCallout">
            <a:avLst>
              <a:gd name="adj1" fmla="val -62136"/>
              <a:gd name="adj2" fmla="val 2800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データ種別</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配信のデータ種別を入力します。</a:t>
            </a:r>
            <a:br>
              <a:rPr lang="en-US" altLang="ja-JP" sz="900" dirty="0">
                <a:solidFill>
                  <a:schemeClr val="tx1"/>
                </a:solidFill>
                <a:latin typeface="Meiryo UI" panose="020B0604030504040204" pitchFamily="50" charset="-128"/>
                <a:ea typeface="Meiryo UI" panose="020B0604030504040204" pitchFamily="50" charset="-128"/>
              </a:rPr>
            </a:br>
            <a:r>
              <a:rPr lang="ja-JP" altLang="en-US" sz="900" dirty="0">
                <a:solidFill>
                  <a:schemeClr val="tx1"/>
                </a:solidFill>
                <a:latin typeface="Meiryo UI" panose="020B0604030504040204" pitchFamily="50" charset="-128"/>
                <a:ea typeface="Meiryo UI" panose="020B0604030504040204" pitchFamily="50" charset="-128"/>
              </a:rPr>
              <a:t>リソース提供手段の識別子にファイル提供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かファイル提供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を選択した場合は表示されません。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486E1FD0-89D3-88DE-8015-7B07048E5296}"/>
              </a:ext>
            </a:extLst>
          </p:cNvPr>
          <p:cNvSpPr/>
          <p:nvPr/>
        </p:nvSpPr>
        <p:spPr bwMode="auto">
          <a:xfrm>
            <a:off x="3948848" y="5080527"/>
            <a:ext cx="2809124" cy="693724"/>
          </a:xfrm>
          <a:prstGeom prst="wedgeRectCallout">
            <a:avLst>
              <a:gd name="adj1" fmla="val -70945"/>
              <a:gd name="adj2" fmla="val 392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データを配信するテナントを入力します。</a:t>
            </a:r>
            <a:br>
              <a:rPr lang="en-US" altLang="ja-JP" sz="900" dirty="0">
                <a:solidFill>
                  <a:schemeClr val="tx1"/>
                </a:solidFill>
                <a:latin typeface="Meiryo UI" panose="020B0604030504040204" pitchFamily="50" charset="-128"/>
                <a:ea typeface="Meiryo UI" panose="020B0604030504040204" pitchFamily="50" charset="-128"/>
              </a:rPr>
            </a:br>
            <a:r>
              <a:rPr lang="ja-JP" altLang="en-US" sz="900" dirty="0">
                <a:solidFill>
                  <a:schemeClr val="tx1"/>
                </a:solidFill>
                <a:latin typeface="Meiryo UI" panose="020B0604030504040204" pitchFamily="50" charset="-128"/>
                <a:ea typeface="Meiryo UI" panose="020B0604030504040204" pitchFamily="50" charset="-128"/>
              </a:rPr>
              <a:t>リソース提供手段の識別子にファイル提供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かファイル提供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を選択した場合は表示されません。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76221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BCBB9D4-4220-F9BE-C719-16B4251F6ECA}"/>
              </a:ext>
            </a:extLst>
          </p:cNvPr>
          <p:cNvPicPr>
            <a:picLocks noChangeAspect="1"/>
          </p:cNvPicPr>
          <p:nvPr/>
        </p:nvPicPr>
        <p:blipFill>
          <a:blip r:embed="rId3"/>
          <a:stretch>
            <a:fillRect/>
          </a:stretch>
        </p:blipFill>
        <p:spPr>
          <a:xfrm>
            <a:off x="117000" y="1175884"/>
            <a:ext cx="9672000" cy="5214189"/>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4000" y="117874"/>
            <a:ext cx="5117929"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(12)</a:t>
            </a:r>
            <a:endParaRPr lang="ja-JP" altLang="en-US" sz="1600" dirty="0">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25057295-722D-45D2-B354-09C9F45C84BC}"/>
              </a:ext>
            </a:extLst>
          </p:cNvPr>
          <p:cNvSpPr/>
          <p:nvPr/>
        </p:nvSpPr>
        <p:spPr bwMode="auto">
          <a:xfrm>
            <a:off x="3827320" y="1713002"/>
            <a:ext cx="2809124" cy="602396"/>
          </a:xfrm>
          <a:prstGeom prst="wedgeRectCallout">
            <a:avLst>
              <a:gd name="adj1" fmla="val -58815"/>
              <a:gd name="adj2" fmla="val 6429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配信のサービスパスを入力します。</a:t>
            </a:r>
            <a:br>
              <a:rPr lang="en-US" altLang="ja-JP" sz="900" dirty="0">
                <a:solidFill>
                  <a:schemeClr val="tx1"/>
                </a:solidFill>
                <a:latin typeface="Meiryo UI" panose="020B0604030504040204" pitchFamily="50" charset="-128"/>
                <a:ea typeface="Meiryo UI" panose="020B0604030504040204" pitchFamily="50" charset="-128"/>
              </a:rPr>
            </a:br>
            <a:r>
              <a:rPr lang="ja-JP" altLang="en-US" sz="900" dirty="0">
                <a:solidFill>
                  <a:schemeClr val="tx1"/>
                </a:solidFill>
                <a:latin typeface="Meiryo UI" panose="020B0604030504040204" pitchFamily="50" charset="-128"/>
                <a:ea typeface="Meiryo UI" panose="020B0604030504040204" pitchFamily="50" charset="-128"/>
              </a:rPr>
              <a:t>リソース提供手段の識別子にファイル提供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かファイル提供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を選択した場合は表示されません。</a:t>
            </a:r>
          </a:p>
        </p:txBody>
      </p:sp>
      <p:sp>
        <p:nvSpPr>
          <p:cNvPr id="15" name="吹き出し: 四角形 14">
            <a:extLst>
              <a:ext uri="{FF2B5EF4-FFF2-40B4-BE49-F238E27FC236}">
                <a16:creationId xmlns:a16="http://schemas.microsoft.com/office/drawing/2014/main" id="{B0174CEF-0736-7128-B4C1-677002E0FD44}"/>
              </a:ext>
            </a:extLst>
          </p:cNvPr>
          <p:cNvSpPr/>
          <p:nvPr/>
        </p:nvSpPr>
        <p:spPr bwMode="auto">
          <a:xfrm>
            <a:off x="6372227" y="2445422"/>
            <a:ext cx="2969683" cy="913767"/>
          </a:xfrm>
          <a:prstGeom prst="wedgeRectCallout">
            <a:avLst>
              <a:gd name="adj1" fmla="val -60512"/>
              <a:gd name="adj2" fmla="val 6826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登録するリソースに付随するデータモデルを入力します。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リソース提供手段の識別子にファイル提供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かファイル提供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を選択した場合は表示されません。</a:t>
            </a:r>
          </a:p>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データモデルを登録する場合は、属性名が入力必須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属性名の重複は不可</a:t>
            </a:r>
          </a:p>
        </p:txBody>
      </p:sp>
      <p:sp>
        <p:nvSpPr>
          <p:cNvPr id="17" name="吹き出し: 四角形 16">
            <a:extLst>
              <a:ext uri="{FF2B5EF4-FFF2-40B4-BE49-F238E27FC236}">
                <a16:creationId xmlns:a16="http://schemas.microsoft.com/office/drawing/2014/main" id="{C3312C66-F57F-0C41-6F49-EEF2B93CF92E}"/>
              </a:ext>
            </a:extLst>
          </p:cNvPr>
          <p:cNvSpPr/>
          <p:nvPr/>
        </p:nvSpPr>
        <p:spPr bwMode="auto">
          <a:xfrm>
            <a:off x="3046824" y="4873128"/>
            <a:ext cx="3757388" cy="1375272"/>
          </a:xfrm>
          <a:prstGeom prst="wedgeRectCallout">
            <a:avLst>
              <a:gd name="adj1" fmla="val -71408"/>
              <a:gd name="adj2" fmla="val -2292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取得ボタン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取得ボタンを押下するとデータモデルを取得し、上部テーブルに取得したデータモデルが自動入力されます。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と</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データ種別を入力すると活性状態になります。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データモデル取得時のリソース項目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（必須）</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データ種別（必須）</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1F9AF3A8-7363-523C-D736-3AF1F7797819}"/>
              </a:ext>
            </a:extLst>
          </p:cNvPr>
          <p:cNvSpPr/>
          <p:nvPr/>
        </p:nvSpPr>
        <p:spPr bwMode="auto">
          <a:xfrm>
            <a:off x="2558725" y="3766441"/>
            <a:ext cx="2072023" cy="335366"/>
          </a:xfrm>
          <a:prstGeom prst="wedgeRectCallout">
            <a:avLst>
              <a:gd name="adj1" fmla="val -62558"/>
              <a:gd name="adj2" fmla="val 315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行追加ボタン</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データモデル一覧の行を追加します。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606C0889-23A9-7606-9BA1-FB91849F83AF}"/>
              </a:ext>
            </a:extLst>
          </p:cNvPr>
          <p:cNvSpPr/>
          <p:nvPr/>
        </p:nvSpPr>
        <p:spPr bwMode="auto">
          <a:xfrm>
            <a:off x="6636444" y="3782978"/>
            <a:ext cx="1435034" cy="323225"/>
          </a:xfrm>
          <a:prstGeom prst="wedgeRectCallout">
            <a:avLst>
              <a:gd name="adj1" fmla="val -48330"/>
              <a:gd name="adj2" fmla="val 11576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行削除ボタン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同行のデータを削除します。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0E9E819D-C030-F7E2-A461-95A228D3E9DD}"/>
              </a:ext>
            </a:extLst>
          </p:cNvPr>
          <p:cNvSpPr/>
          <p:nvPr/>
        </p:nvSpPr>
        <p:spPr bwMode="auto">
          <a:xfrm>
            <a:off x="6968990" y="4873128"/>
            <a:ext cx="2655231" cy="323225"/>
          </a:xfrm>
          <a:prstGeom prst="wedgeRectCallout">
            <a:avLst>
              <a:gd name="adj1" fmla="val -73941"/>
              <a:gd name="adj2" fmla="val -15725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[METADATA</a:t>
            </a:r>
            <a:r>
              <a:rPr lang="ja-JP" altLang="en-US" sz="900" dirty="0">
                <a:solidFill>
                  <a:schemeClr val="tx1"/>
                </a:solidFill>
                <a:latin typeface="Meiryo UI" panose="020B0604030504040204" pitchFamily="50" charset="-128"/>
                <a:ea typeface="Meiryo UI" panose="020B0604030504040204" pitchFamily="50" charset="-128"/>
              </a:rPr>
              <a:t>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押下するメタデータテーブルのダイアログが表示されます。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960017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CB5312F-C470-559D-9679-FC2F70969FDA}"/>
              </a:ext>
            </a:extLst>
          </p:cNvPr>
          <p:cNvPicPr>
            <a:picLocks noChangeAspect="1"/>
          </p:cNvPicPr>
          <p:nvPr/>
        </p:nvPicPr>
        <p:blipFill>
          <a:blip r:embed="rId3"/>
          <a:stretch>
            <a:fillRect/>
          </a:stretch>
        </p:blipFill>
        <p:spPr>
          <a:xfrm>
            <a:off x="117000" y="926997"/>
            <a:ext cx="9672000" cy="5217083"/>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4000" y="117874"/>
            <a:ext cx="5117929"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(13)</a:t>
            </a:r>
            <a:endParaRPr lang="ja-JP" altLang="en-US" sz="1600" dirty="0">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90C0A091-3D4A-57D1-1298-99EF21C0CBF8}"/>
              </a:ext>
            </a:extLst>
          </p:cNvPr>
          <p:cNvSpPr/>
          <p:nvPr/>
        </p:nvSpPr>
        <p:spPr bwMode="auto">
          <a:xfrm>
            <a:off x="3382164" y="2895600"/>
            <a:ext cx="3141671" cy="533400"/>
          </a:xfrm>
          <a:prstGeom prst="wedgeRectCallout">
            <a:avLst>
              <a:gd name="adj1" fmla="val -75100"/>
              <a:gd name="adj2" fmla="val 16001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データモデルの記載方法について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記載したいフィールドを押下すると入力フィールドが表示されます。入力後は、入力フィールド外を押下することで入力が確定します。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7F02D2F0-DBB2-D32F-68B9-3CB6BF901088}"/>
              </a:ext>
            </a:extLst>
          </p:cNvPr>
          <p:cNvSpPr/>
          <p:nvPr/>
        </p:nvSpPr>
        <p:spPr bwMode="auto">
          <a:xfrm>
            <a:off x="815788" y="4586623"/>
            <a:ext cx="6840071" cy="2151529"/>
          </a:xfrm>
          <a:prstGeom prst="wedgeRectCallout">
            <a:avLst>
              <a:gd name="adj1" fmla="val 23606"/>
              <a:gd name="adj2" fmla="val -6258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メタデータテーブルダイアログ</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行追加ボタンを押下することで、登録するのメタデータ行の追加が可能です。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記載したいフィールドを押下すると入力フィールドが表示されます。入力後は、入力フィールド外を押下することで入力が確定します。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行削除ボタンを押下することで、同行のメタデータを削除できます。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メタデータ名は入力必須項目で、同じメタデータ名は登録できません。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5645BC8C-10E9-C150-3091-B68A3C5432A0}"/>
              </a:ext>
            </a:extLst>
          </p:cNvPr>
          <p:cNvPicPr>
            <a:picLocks noChangeAspect="1"/>
          </p:cNvPicPr>
          <p:nvPr/>
        </p:nvPicPr>
        <p:blipFill>
          <a:blip r:embed="rId4"/>
          <a:stretch>
            <a:fillRect/>
          </a:stretch>
        </p:blipFill>
        <p:spPr>
          <a:xfrm>
            <a:off x="1478829" y="5329579"/>
            <a:ext cx="5513987" cy="1380861"/>
          </a:xfrm>
          <a:prstGeom prst="rect">
            <a:avLst/>
          </a:prstGeom>
        </p:spPr>
      </p:pic>
    </p:spTree>
    <p:extLst>
      <p:ext uri="{BB962C8B-B14F-4D97-AF65-F5344CB8AC3E}">
        <p14:creationId xmlns:p14="http://schemas.microsoft.com/office/powerpoint/2010/main" val="896029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6E29B4A-919E-3FF9-BCC8-F20E36B6B9F6}"/>
              </a:ext>
            </a:extLst>
          </p:cNvPr>
          <p:cNvPicPr>
            <a:picLocks noChangeAspect="1"/>
          </p:cNvPicPr>
          <p:nvPr/>
        </p:nvPicPr>
        <p:blipFill>
          <a:blip r:embed="rId2"/>
          <a:stretch>
            <a:fillRect/>
          </a:stretch>
        </p:blipFill>
        <p:spPr>
          <a:xfrm>
            <a:off x="408373" y="1135782"/>
            <a:ext cx="9364462" cy="5056394"/>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(14)</a:t>
            </a:r>
            <a:endParaRPr lang="ja-JP" altLang="en-US" sz="1600" dirty="0">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54C63DDB-949E-97D2-C866-5BF917B6E9CC}"/>
              </a:ext>
            </a:extLst>
          </p:cNvPr>
          <p:cNvSpPr/>
          <p:nvPr/>
        </p:nvSpPr>
        <p:spPr bwMode="auto">
          <a:xfrm>
            <a:off x="5103901" y="2920481"/>
            <a:ext cx="2599716" cy="750395"/>
          </a:xfrm>
          <a:prstGeom prst="wedgeRectCallout">
            <a:avLst>
              <a:gd name="adj1" fmla="val -81716"/>
              <a:gd name="adj2" fmla="val 2311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コネクタ利用の要否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利用者が配信を取得するにあたりコネクタを利用する必要があるか否かを選択します。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デフォルトは「要求する」</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431A2A28-20B2-9CCC-BB64-0CFCFF49B6C4}"/>
              </a:ext>
            </a:extLst>
          </p:cNvPr>
          <p:cNvSpPr/>
          <p:nvPr/>
        </p:nvSpPr>
        <p:spPr bwMode="auto">
          <a:xfrm>
            <a:off x="4767750" y="1764605"/>
            <a:ext cx="3339922" cy="750396"/>
          </a:xfrm>
          <a:prstGeom prst="wedgeRectCallout">
            <a:avLst>
              <a:gd name="adj1" fmla="val -69707"/>
              <a:gd name="adj2" fmla="val 1369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契約確認の要否</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コネクタがデータセットやリソースを利用するために契約確認が必要か否かを選択します。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デフォルトは「要求しない」</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D2D17FFA-FB30-E71E-6AB9-62785ACD88B9}"/>
              </a:ext>
            </a:extLst>
          </p:cNvPr>
          <p:cNvSpPr/>
          <p:nvPr/>
        </p:nvSpPr>
        <p:spPr bwMode="auto">
          <a:xfrm>
            <a:off x="6209911" y="3731441"/>
            <a:ext cx="2925123" cy="1022052"/>
          </a:xfrm>
          <a:prstGeom prst="wedgeRectCallout">
            <a:avLst>
              <a:gd name="adj1" fmla="val -79384"/>
              <a:gd name="adj2" fmla="val -399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来歴登録の有無</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来歴登録をするか否かを選択します。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デフォルトは「来歴登録を行わない」</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以下の条件を満たした場合、本フィールドが表示されます。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・入力支援で配信の取得に成功していること。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・「リソース提供手段の識別子」を選択していること。</a:t>
            </a:r>
          </a:p>
          <a:p>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」に</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を入力していること。</a:t>
            </a:r>
          </a:p>
        </p:txBody>
      </p:sp>
      <p:sp>
        <p:nvSpPr>
          <p:cNvPr id="20" name="吹き出し: 四角形 19">
            <a:extLst>
              <a:ext uri="{FF2B5EF4-FFF2-40B4-BE49-F238E27FC236}">
                <a16:creationId xmlns:a16="http://schemas.microsoft.com/office/drawing/2014/main" id="{1141BFBC-4DE9-1F53-2A20-65D16E4ECBB9}"/>
              </a:ext>
            </a:extLst>
          </p:cNvPr>
          <p:cNvSpPr/>
          <p:nvPr/>
        </p:nvSpPr>
        <p:spPr bwMode="auto">
          <a:xfrm>
            <a:off x="5961578" y="5110592"/>
            <a:ext cx="3173456" cy="750395"/>
          </a:xfrm>
          <a:prstGeom prst="wedgeRectCallout">
            <a:avLst>
              <a:gd name="adj1" fmla="val -64845"/>
              <a:gd name="adj2" fmla="val -24755"/>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p>
          <a:p>
            <a:r>
              <a:rPr lang="ja-JP" altLang="en-US" sz="900" dirty="0">
                <a:solidFill>
                  <a:schemeClr val="tx1"/>
                </a:solidFill>
                <a:latin typeface="Meiryo UI" panose="020B0604030504040204" pitchFamily="50" charset="-128"/>
                <a:ea typeface="Meiryo UI" panose="020B0604030504040204" pitchFamily="50" charset="-128"/>
              </a:rPr>
              <a:t>編集モードで設定済みの交換実績記録用リソース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がある場合は、その値が表示されます。複製時は、元のリソースに交換実績記録用リソース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が設定されていても、その値は引き継がれません。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ユーザ入力不可</a:t>
            </a:r>
            <a:endParaRPr lang="ja-JP" altLang="en-US" sz="9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49399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88338A-6768-0FB0-E7F5-FFC8DB96238A}"/>
              </a:ext>
            </a:extLst>
          </p:cNvPr>
          <p:cNvPicPr>
            <a:picLocks noChangeAspect="1"/>
          </p:cNvPicPr>
          <p:nvPr/>
        </p:nvPicPr>
        <p:blipFill>
          <a:blip r:embed="rId2"/>
          <a:stretch>
            <a:fillRect/>
          </a:stretch>
        </p:blipFill>
        <p:spPr>
          <a:xfrm>
            <a:off x="257449" y="1234992"/>
            <a:ext cx="9382217" cy="506118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(15)</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CD113B0E-41A9-4C7B-99E2-1C6A7A111931}"/>
              </a:ext>
            </a:extLst>
          </p:cNvPr>
          <p:cNvSpPr/>
          <p:nvPr/>
        </p:nvSpPr>
        <p:spPr bwMode="auto">
          <a:xfrm>
            <a:off x="6089845" y="1234992"/>
            <a:ext cx="3141888" cy="761892"/>
          </a:xfrm>
          <a:prstGeom prst="wedgeRectCallout">
            <a:avLst>
              <a:gd name="adj1" fmla="val -50869"/>
              <a:gd name="adj2" fmla="val 6764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前段イベント識別子</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来歴登録の有無で「来歴登録を行う」が選択されている場合表示されます。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前段イベント識別子を登録することで、データセットに登録するリソースを公開履歴として来歴管理に設定することが可能です。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88FA0741-6F4C-43F2-AC71-532DF0F9BD02}"/>
              </a:ext>
            </a:extLst>
          </p:cNvPr>
          <p:cNvSpPr/>
          <p:nvPr/>
        </p:nvSpPr>
        <p:spPr bwMode="auto">
          <a:xfrm>
            <a:off x="3584448" y="3303745"/>
            <a:ext cx="6151222" cy="2120511"/>
          </a:xfrm>
          <a:prstGeom prst="wedgeRectCallout">
            <a:avLst>
              <a:gd name="adj1" fmla="val 3656"/>
              <a:gd name="adj2" fmla="val -7041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前段イベント識別子の検索について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前段イベント識別子はデータ名（部分一致）とデータ利用者コネクタ</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完全一致</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を入力することで、検索ボタンが活性状態になり</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検索することができます。</a:t>
            </a:r>
            <a:r>
              <a:rPr lang="ja-JP" altLang="en-US" sz="900" dirty="0">
                <a:latin typeface="Meiryo UI" panose="020B0604030504040204" pitchFamily="50" charset="-128"/>
                <a:ea typeface="Meiryo UI" panose="020B0604030504040204" pitchFamily="50" charset="-128"/>
              </a:rPr>
              <a:t> </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公開履歴登録時に入力する前段イベント識別子は、利用者が取得した際に登録される受信履歴登録のイベント識別子）</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07548A15-3205-9587-F397-C10E2B94BC69}"/>
              </a:ext>
            </a:extLst>
          </p:cNvPr>
          <p:cNvPicPr>
            <a:picLocks noChangeAspect="1"/>
          </p:cNvPicPr>
          <p:nvPr/>
        </p:nvPicPr>
        <p:blipFill>
          <a:blip r:embed="rId3"/>
          <a:stretch>
            <a:fillRect/>
          </a:stretch>
        </p:blipFill>
        <p:spPr>
          <a:xfrm>
            <a:off x="3684231" y="3990733"/>
            <a:ext cx="5980070" cy="1323567"/>
          </a:xfrm>
          <a:prstGeom prst="rect">
            <a:avLst/>
          </a:prstGeom>
          <a:ln>
            <a:solidFill>
              <a:schemeClr val="accent3"/>
            </a:solidFill>
          </a:ln>
        </p:spPr>
      </p:pic>
      <p:sp>
        <p:nvSpPr>
          <p:cNvPr id="5" name="正方形/長方形 4">
            <a:extLst>
              <a:ext uri="{FF2B5EF4-FFF2-40B4-BE49-F238E27FC236}">
                <a16:creationId xmlns:a16="http://schemas.microsoft.com/office/drawing/2014/main" id="{CCCCCEC1-754B-F573-5731-CC5460A24E31}"/>
              </a:ext>
            </a:extLst>
          </p:cNvPr>
          <p:cNvSpPr/>
          <p:nvPr/>
        </p:nvSpPr>
        <p:spPr>
          <a:xfrm>
            <a:off x="8033722" y="4353949"/>
            <a:ext cx="600157" cy="3867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9800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1A575BF-00C0-56E2-E768-A237711D1FA4}"/>
              </a:ext>
            </a:extLst>
          </p:cNvPr>
          <p:cNvPicPr>
            <a:picLocks noChangeAspect="1"/>
          </p:cNvPicPr>
          <p:nvPr/>
        </p:nvPicPr>
        <p:blipFill>
          <a:blip r:embed="rId2"/>
          <a:stretch>
            <a:fillRect/>
          </a:stretch>
        </p:blipFill>
        <p:spPr>
          <a:xfrm>
            <a:off x="226822" y="1256855"/>
            <a:ext cx="9426606" cy="5100842"/>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(16)</a:t>
            </a:r>
            <a:endParaRPr lang="ja-JP" altLang="en-US" sz="1600" dirty="0">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1A03E8C8-4842-4A76-8BE1-6E7F7A2B90B3}"/>
              </a:ext>
            </a:extLst>
          </p:cNvPr>
          <p:cNvSpPr/>
          <p:nvPr/>
        </p:nvSpPr>
        <p:spPr bwMode="auto">
          <a:xfrm>
            <a:off x="4874719" y="2686828"/>
            <a:ext cx="2955907" cy="400335"/>
          </a:xfrm>
          <a:prstGeom prst="wedgeRectCallout">
            <a:avLst>
              <a:gd name="adj1" fmla="val -62431"/>
              <a:gd name="adj2" fmla="val 2794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データサービスのタイトル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このデータサービスをひと言で言い表すタイトルを入力します。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1A402CEE-44F7-4CC0-AFF3-6B5FFD9A2B81}"/>
              </a:ext>
            </a:extLst>
          </p:cNvPr>
          <p:cNvSpPr/>
          <p:nvPr/>
        </p:nvSpPr>
        <p:spPr bwMode="auto">
          <a:xfrm>
            <a:off x="4953000" y="4636774"/>
            <a:ext cx="3583440" cy="523393"/>
          </a:xfrm>
          <a:prstGeom prst="wedgeRectCallout">
            <a:avLst>
              <a:gd name="adj1" fmla="val -57140"/>
              <a:gd name="adj2" fmla="val 1405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データサービスのエンドポイントの定義</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操作、パラメータなどを含む、エンドポイントを介して利用可能なデータサービスを入力します。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127FF3CD-8369-4918-9C51-24B6A1E6290D}"/>
              </a:ext>
            </a:extLst>
          </p:cNvPr>
          <p:cNvSpPr/>
          <p:nvPr/>
        </p:nvSpPr>
        <p:spPr bwMode="auto">
          <a:xfrm>
            <a:off x="4953000" y="3794143"/>
            <a:ext cx="3959085" cy="370069"/>
          </a:xfrm>
          <a:prstGeom prst="wedgeRectCallout">
            <a:avLst>
              <a:gd name="adj1" fmla="val -59181"/>
              <a:gd name="adj2" fmla="val 1597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データサービスのエンドポイント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データサービスを指示したルートまたは主要なエンドポイントとなる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7779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DBAEFABE-6ACB-BCC1-0B02-59FCB6634504}"/>
              </a:ext>
            </a:extLst>
          </p:cNvPr>
          <p:cNvPicPr>
            <a:picLocks noChangeAspect="1"/>
          </p:cNvPicPr>
          <p:nvPr/>
        </p:nvPicPr>
        <p:blipFill>
          <a:blip r:embed="rId2"/>
          <a:stretch>
            <a:fillRect/>
          </a:stretch>
        </p:blipFill>
        <p:spPr>
          <a:xfrm>
            <a:off x="234000" y="1151679"/>
            <a:ext cx="9488750" cy="512108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2B53526E-EE2F-19A3-4291-7A2290BF9B8E}"/>
              </a:ext>
            </a:extLst>
          </p:cNvPr>
          <p:cNvSpPr/>
          <p:nvPr/>
        </p:nvSpPr>
        <p:spPr bwMode="auto">
          <a:xfrm>
            <a:off x="3152776" y="1343078"/>
            <a:ext cx="2907063" cy="628650"/>
          </a:xfrm>
          <a:prstGeom prst="wedgeRectCallout">
            <a:avLst>
              <a:gd name="adj1" fmla="val -14345"/>
              <a:gd name="adj2" fmla="val 7747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データセットの主分類</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登録するデータセットのジャンルを選択します。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BA304230-5AC5-99E6-5EE1-D050EE77D002}"/>
              </a:ext>
            </a:extLst>
          </p:cNvPr>
          <p:cNvSpPr/>
          <p:nvPr/>
        </p:nvSpPr>
        <p:spPr bwMode="auto">
          <a:xfrm>
            <a:off x="6753225" y="854807"/>
            <a:ext cx="3086099" cy="4851514"/>
          </a:xfrm>
          <a:prstGeom prst="wedgeRectCallout">
            <a:avLst>
              <a:gd name="adj1" fmla="val -75214"/>
              <a:gd name="adj2" fmla="val -1191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ja-JP" altLang="en-US" sz="900" dirty="0">
                <a:solidFill>
                  <a:schemeClr val="tx1"/>
                </a:solidFill>
                <a:latin typeface="Meiryo UI" panose="020B0604030504040204" pitchFamily="50" charset="-128"/>
                <a:ea typeface="Meiryo UI" panose="020B0604030504040204" pitchFamily="50" charset="-128"/>
              </a:rPr>
              <a:t>「候補表示ボタン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押下するとデータセットの主分類の値の候補がダイアログで</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チェックボックスにチェックをいれて閉じるボタンを押下すると、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データセットの主分類のフィールドに反映されます。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本ボタンはコンフィグでデータセットの主分類の機械学習を有効に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機械学習の対象となる項目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・データセットの説明</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4E636C45-63EC-5A4B-C8E6-D2B68E6AD2BD}"/>
              </a:ext>
            </a:extLst>
          </p:cNvPr>
          <p:cNvSpPr/>
          <p:nvPr/>
        </p:nvSpPr>
        <p:spPr bwMode="auto">
          <a:xfrm>
            <a:off x="5722893" y="6083614"/>
            <a:ext cx="2060663" cy="498830"/>
          </a:xfrm>
          <a:prstGeom prst="wedgeRectCallout">
            <a:avLst>
              <a:gd name="adj1" fmla="val 92704"/>
              <a:gd name="adj2" fmla="val -3515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押下するとデータ概要情報画面に遷移します。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9D76799B-6CC8-639C-9A89-09F2DFB40337}"/>
              </a:ext>
            </a:extLst>
          </p:cNvPr>
          <p:cNvSpPr/>
          <p:nvPr/>
        </p:nvSpPr>
        <p:spPr bwMode="auto">
          <a:xfrm>
            <a:off x="8069801" y="6339641"/>
            <a:ext cx="1426442" cy="459986"/>
          </a:xfrm>
          <a:prstGeom prst="wedgeRectCallout">
            <a:avLst>
              <a:gd name="adj1" fmla="val 36269"/>
              <a:gd name="adj2" fmla="val -8091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次へボタン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押下すると利用条件面に遷移します。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FC39E512-5437-BE8B-9797-92D41ECAE2C4}"/>
              </a:ext>
            </a:extLst>
          </p:cNvPr>
          <p:cNvPicPr>
            <a:picLocks noChangeAspect="1"/>
          </p:cNvPicPr>
          <p:nvPr/>
        </p:nvPicPr>
        <p:blipFill rotWithShape="1">
          <a:blip r:embed="rId3"/>
          <a:srcRect t="1096"/>
          <a:stretch/>
        </p:blipFill>
        <p:spPr>
          <a:xfrm>
            <a:off x="7323387" y="2388093"/>
            <a:ext cx="1945773" cy="3188983"/>
          </a:xfrm>
          <a:prstGeom prst="rect">
            <a:avLst/>
          </a:prstGeom>
        </p:spPr>
      </p:pic>
    </p:spTree>
    <p:extLst>
      <p:ext uri="{BB962C8B-B14F-4D97-AF65-F5344CB8AC3E}">
        <p14:creationId xmlns:p14="http://schemas.microsoft.com/office/powerpoint/2010/main" val="174142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6" y="674317"/>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■メニューのボタン押下時の画面遷移を示す。</a:t>
            </a:r>
          </a:p>
        </p:txBody>
      </p:sp>
      <p:sp>
        <p:nvSpPr>
          <p:cNvPr id="11" name="タイトル 10">
            <a:extLst>
              <a:ext uri="{FF2B5EF4-FFF2-40B4-BE49-F238E27FC236}">
                <a16:creationId xmlns:a16="http://schemas.microsoft.com/office/drawing/2014/main" id="{70E39AF1-F741-4AAA-878E-1F11D8B55B2B}"/>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 </a:t>
            </a:r>
            <a:r>
              <a:rPr lang="en-US" altLang="ja-JP" sz="1600" dirty="0">
                <a:latin typeface="Meiryo UI" panose="020B0604030504040204" pitchFamily="50" charset="-128"/>
                <a:ea typeface="Meiryo UI" panose="020B0604030504040204" pitchFamily="50" charset="-128"/>
              </a:rPr>
              <a:t>&gt; 2.2 </a:t>
            </a:r>
            <a:r>
              <a:rPr lang="ja-JP" altLang="en-US" sz="1600" dirty="0">
                <a:latin typeface="Meiryo UI" panose="020B0604030504040204" pitchFamily="50" charset="-128"/>
                <a:ea typeface="Meiryo UI" panose="020B0604030504040204" pitchFamily="50" charset="-128"/>
              </a:rPr>
              <a:t>メニューからの画面遷移</a:t>
            </a:r>
            <a:r>
              <a:rPr lang="en-US" altLang="ja-JP" sz="1600" dirty="0">
                <a:latin typeface="Meiryo UI" panose="020B0604030504040204" pitchFamily="50" charset="-128"/>
                <a:ea typeface="Meiryo UI" panose="020B0604030504040204" pitchFamily="50" charset="-128"/>
              </a:rPr>
              <a:t>(3)</a:t>
            </a:r>
            <a:endParaRPr lang="ja-JP" altLang="en-US" sz="1600" dirty="0"/>
          </a:p>
        </p:txBody>
      </p:sp>
      <p:sp>
        <p:nvSpPr>
          <p:cNvPr id="37" name="テキスト ボックス 36">
            <a:extLst>
              <a:ext uri="{FF2B5EF4-FFF2-40B4-BE49-F238E27FC236}">
                <a16:creationId xmlns:a16="http://schemas.microsoft.com/office/drawing/2014/main" id="{62BAC7B9-3386-433E-A7A5-429645547C21}"/>
              </a:ext>
            </a:extLst>
          </p:cNvPr>
          <p:cNvSpPr txBox="1"/>
          <p:nvPr/>
        </p:nvSpPr>
        <p:spPr>
          <a:xfrm>
            <a:off x="843311" y="1272620"/>
            <a:ext cx="943574" cy="2462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メニュー</a:t>
            </a:r>
          </a:p>
        </p:txBody>
      </p:sp>
      <p:pic>
        <p:nvPicPr>
          <p:cNvPr id="49" name="図 48">
            <a:extLst>
              <a:ext uri="{FF2B5EF4-FFF2-40B4-BE49-F238E27FC236}">
                <a16:creationId xmlns:a16="http://schemas.microsoft.com/office/drawing/2014/main" id="{447BB64A-35AA-E2C1-2184-2C3A14DE482D}"/>
              </a:ext>
            </a:extLst>
          </p:cNvPr>
          <p:cNvPicPr>
            <a:picLocks noChangeAspect="1"/>
          </p:cNvPicPr>
          <p:nvPr/>
        </p:nvPicPr>
        <p:blipFill rotWithShape="1">
          <a:blip r:embed="rId2"/>
          <a:srcRect t="861"/>
          <a:stretch/>
        </p:blipFill>
        <p:spPr>
          <a:xfrm>
            <a:off x="481063" y="1516854"/>
            <a:ext cx="1467054" cy="4838675"/>
          </a:xfrm>
          <a:prstGeom prst="rect">
            <a:avLst/>
          </a:prstGeom>
          <a:ln>
            <a:solidFill>
              <a:schemeClr val="accent3"/>
            </a:solidFill>
          </a:ln>
        </p:spPr>
      </p:pic>
      <p:sp>
        <p:nvSpPr>
          <p:cNvPr id="29" name="テキスト ボックス 28">
            <a:extLst>
              <a:ext uri="{FF2B5EF4-FFF2-40B4-BE49-F238E27FC236}">
                <a16:creationId xmlns:a16="http://schemas.microsoft.com/office/drawing/2014/main" id="{8C790563-3519-2EDF-9B9E-936375E47BCB}"/>
              </a:ext>
            </a:extLst>
          </p:cNvPr>
          <p:cNvSpPr txBox="1"/>
          <p:nvPr/>
        </p:nvSpPr>
        <p:spPr>
          <a:xfrm>
            <a:off x="2060321" y="3028890"/>
            <a:ext cx="1259199"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設定</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＞テンプレート編集</a:t>
            </a:r>
            <a:endParaRPr kumimoji="1" lang="en-US" altLang="ja-JP" sz="1000" dirty="0">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3FE6BB80-08C3-3F0F-6F00-10E551B9FD0B}"/>
              </a:ext>
            </a:extLst>
          </p:cNvPr>
          <p:cNvCxnSpPr>
            <a:cxnSpLocks/>
          </p:cNvCxnSpPr>
          <p:nvPr/>
        </p:nvCxnSpPr>
        <p:spPr>
          <a:xfrm flipV="1">
            <a:off x="2004219" y="3429000"/>
            <a:ext cx="1667668" cy="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テキスト ボックス 30">
            <a:extLst>
              <a:ext uri="{FF2B5EF4-FFF2-40B4-BE49-F238E27FC236}">
                <a16:creationId xmlns:a16="http://schemas.microsoft.com/office/drawing/2014/main" id="{34AF8EC1-3122-BA0B-4E7B-5380E3D3ACCC}"/>
              </a:ext>
            </a:extLst>
          </p:cNvPr>
          <p:cNvSpPr txBox="1"/>
          <p:nvPr/>
        </p:nvSpPr>
        <p:spPr>
          <a:xfrm>
            <a:off x="3965568" y="2472344"/>
            <a:ext cx="1470943" cy="400110"/>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カタログ作成画面</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（テンプレート編集）</a:t>
            </a:r>
          </a:p>
        </p:txBody>
      </p:sp>
      <p:pic>
        <p:nvPicPr>
          <p:cNvPr id="7" name="図 6">
            <a:extLst>
              <a:ext uri="{FF2B5EF4-FFF2-40B4-BE49-F238E27FC236}">
                <a16:creationId xmlns:a16="http://schemas.microsoft.com/office/drawing/2014/main" id="{D54D7AED-11FE-1FF1-FD25-47748D799FC8}"/>
              </a:ext>
            </a:extLst>
          </p:cNvPr>
          <p:cNvPicPr>
            <a:picLocks noChangeAspect="1"/>
          </p:cNvPicPr>
          <p:nvPr/>
        </p:nvPicPr>
        <p:blipFill>
          <a:blip r:embed="rId3"/>
          <a:stretch>
            <a:fillRect/>
          </a:stretch>
        </p:blipFill>
        <p:spPr>
          <a:xfrm flipV="1">
            <a:off x="3671887" y="2834354"/>
            <a:ext cx="2058307" cy="1189291"/>
          </a:xfrm>
          <a:prstGeom prst="rect">
            <a:avLst/>
          </a:prstGeom>
        </p:spPr>
      </p:pic>
    </p:spTree>
    <p:extLst>
      <p:ext uri="{BB962C8B-B14F-4D97-AF65-F5344CB8AC3E}">
        <p14:creationId xmlns:p14="http://schemas.microsoft.com/office/powerpoint/2010/main" val="4099752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D9B2787-1E26-4F5B-744F-D7DB74037CC0}"/>
              </a:ext>
            </a:extLst>
          </p:cNvPr>
          <p:cNvPicPr>
            <a:picLocks noChangeAspect="1"/>
          </p:cNvPicPr>
          <p:nvPr/>
        </p:nvPicPr>
        <p:blipFill>
          <a:blip r:embed="rId2"/>
          <a:stretch>
            <a:fillRect/>
          </a:stretch>
        </p:blipFill>
        <p:spPr>
          <a:xfrm>
            <a:off x="234000" y="1164846"/>
            <a:ext cx="9533138" cy="515605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(2)</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6C2BF9BD-9B4D-7B58-CE41-82CCF69BC6F1}"/>
              </a:ext>
            </a:extLst>
          </p:cNvPr>
          <p:cNvSpPr/>
          <p:nvPr/>
        </p:nvSpPr>
        <p:spPr bwMode="auto">
          <a:xfrm>
            <a:off x="3737499" y="2865848"/>
            <a:ext cx="2919443" cy="645496"/>
          </a:xfrm>
          <a:prstGeom prst="wedgeRectCallout">
            <a:avLst>
              <a:gd name="adj1" fmla="val -34326"/>
              <a:gd name="adj2" fmla="val 6354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データセットのキーワード</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登録するデータセットに関連するキーワードを選択します。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5A6CD7B9-CB3A-F340-509A-6F6A0C134947}"/>
              </a:ext>
            </a:extLst>
          </p:cNvPr>
          <p:cNvSpPr/>
          <p:nvPr/>
        </p:nvSpPr>
        <p:spPr bwMode="auto">
          <a:xfrm>
            <a:off x="6753226" y="1162050"/>
            <a:ext cx="3067050" cy="5158851"/>
          </a:xfrm>
          <a:prstGeom prst="wedgeRectCallout">
            <a:avLst>
              <a:gd name="adj1" fmla="val -73707"/>
              <a:gd name="adj2" fmla="val 1111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ja-JP" altLang="en-US" sz="900" dirty="0">
                <a:solidFill>
                  <a:schemeClr val="tx1"/>
                </a:solidFill>
                <a:latin typeface="Meiryo UI" panose="020B0604030504040204" pitchFamily="50" charset="-128"/>
                <a:ea typeface="Meiryo UI" panose="020B0604030504040204" pitchFamily="50" charset="-128"/>
              </a:rPr>
              <a:t>「候補表示ボタン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押下するとデータセットのキーワードの値の候補がダイアログで</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チェックボックスにチェックをいれて閉じるボタンを押下すると、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データセットのキーワードのフィールドに反映されます。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本ボタンはコンフィグでデータセットのキーワードの機械学習を有効に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機械学習の対象となる項目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・データセットの説明</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0F81BEE4-3206-E570-7C19-AA941CB9F2A8}"/>
              </a:ext>
            </a:extLst>
          </p:cNvPr>
          <p:cNvSpPr/>
          <p:nvPr/>
        </p:nvSpPr>
        <p:spPr bwMode="auto">
          <a:xfrm>
            <a:off x="2911876" y="5212346"/>
            <a:ext cx="3206583" cy="1205889"/>
          </a:xfrm>
          <a:prstGeom prst="wedgeRectCallout">
            <a:avLst>
              <a:gd name="adj1" fmla="val 35711"/>
              <a:gd name="adj2" fmla="val -7484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追加ボタン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右の入力フィールドにキーワードを入力し、本ボタンを押下すると入力</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したキーワードが追加されます。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ただし、以下の条件に当てはまる場合エラーとなります。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・未入力または空白文字のみであること。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・入力文字数が</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文字であること。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・記号「・」が含まれていること。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・入力済みのキーワードと重複していること。</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379FFAFF-0AB1-A799-8DE3-E5A61CCD1B9B}"/>
              </a:ext>
            </a:extLst>
          </p:cNvPr>
          <p:cNvPicPr>
            <a:picLocks noChangeAspect="1"/>
          </p:cNvPicPr>
          <p:nvPr/>
        </p:nvPicPr>
        <p:blipFill>
          <a:blip r:embed="rId3"/>
          <a:stretch>
            <a:fillRect/>
          </a:stretch>
        </p:blipFill>
        <p:spPr>
          <a:xfrm>
            <a:off x="7227348" y="2667739"/>
            <a:ext cx="2118805" cy="3537751"/>
          </a:xfrm>
          <a:prstGeom prst="rect">
            <a:avLst/>
          </a:prstGeom>
        </p:spPr>
      </p:pic>
    </p:spTree>
    <p:extLst>
      <p:ext uri="{BB962C8B-B14F-4D97-AF65-F5344CB8AC3E}">
        <p14:creationId xmlns:p14="http://schemas.microsoft.com/office/powerpoint/2010/main" val="38873051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39E92C6-EC6F-6B2E-3DA7-217086AAA32B}"/>
              </a:ext>
            </a:extLst>
          </p:cNvPr>
          <p:cNvPicPr>
            <a:picLocks noChangeAspect="1"/>
          </p:cNvPicPr>
          <p:nvPr/>
        </p:nvPicPr>
        <p:blipFill>
          <a:blip r:embed="rId2"/>
          <a:stretch>
            <a:fillRect/>
          </a:stretch>
        </p:blipFill>
        <p:spPr>
          <a:xfrm>
            <a:off x="604500" y="1273427"/>
            <a:ext cx="9135122" cy="4938042"/>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(3)</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01963537-6887-CF69-905C-E51E0CA3A056}"/>
              </a:ext>
            </a:extLst>
          </p:cNvPr>
          <p:cNvSpPr/>
          <p:nvPr/>
        </p:nvSpPr>
        <p:spPr bwMode="auto">
          <a:xfrm>
            <a:off x="6177054" y="1809750"/>
            <a:ext cx="2958068" cy="764774"/>
          </a:xfrm>
          <a:prstGeom prst="wedgeRectCallout">
            <a:avLst>
              <a:gd name="adj1" fmla="val -69964"/>
              <a:gd name="adj2" fmla="val 2623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データセットの情報を記述する言語</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データセットがどの言語で記述されているかを選択します。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デフォルトは日本語</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ADF9C898-EC8E-7C2B-6ED4-A3B2B49E97A2}"/>
              </a:ext>
            </a:extLst>
          </p:cNvPr>
          <p:cNvSpPr/>
          <p:nvPr/>
        </p:nvSpPr>
        <p:spPr bwMode="auto">
          <a:xfrm>
            <a:off x="5806743" y="3429000"/>
            <a:ext cx="3328379" cy="516445"/>
          </a:xfrm>
          <a:prstGeom prst="wedgeRectCallout">
            <a:avLst>
              <a:gd name="adj1" fmla="val -63510"/>
              <a:gd name="adj2" fmla="val -3192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語彙</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データセットの内容で使用される語彙を定義している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CEB96F70-7F08-3587-1F19-FCA3A8A8E46F}"/>
              </a:ext>
            </a:extLst>
          </p:cNvPr>
          <p:cNvSpPr/>
          <p:nvPr/>
        </p:nvSpPr>
        <p:spPr bwMode="auto">
          <a:xfrm>
            <a:off x="5553575" y="4562011"/>
            <a:ext cx="3247710" cy="516445"/>
          </a:xfrm>
          <a:prstGeom prst="wedgeRectCallout">
            <a:avLst>
              <a:gd name="adj1" fmla="val -70081"/>
              <a:gd name="adj2" fmla="val 194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用語</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データセットの内容の記述で使用される代表的な用語を入力します。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00024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0E4528B-4582-2357-0D3B-7656CD167946}"/>
              </a:ext>
            </a:extLst>
          </p:cNvPr>
          <p:cNvPicPr>
            <a:picLocks noChangeAspect="1"/>
          </p:cNvPicPr>
          <p:nvPr/>
        </p:nvPicPr>
        <p:blipFill>
          <a:blip r:embed="rId2"/>
          <a:stretch>
            <a:fillRect/>
          </a:stretch>
        </p:blipFill>
        <p:spPr>
          <a:xfrm>
            <a:off x="302250" y="1187865"/>
            <a:ext cx="9301500" cy="5020021"/>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(4)</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9676DFA8-3997-4B9C-9A28-52490B18202A}"/>
              </a:ext>
            </a:extLst>
          </p:cNvPr>
          <p:cNvSpPr/>
          <p:nvPr/>
        </p:nvSpPr>
        <p:spPr bwMode="auto">
          <a:xfrm>
            <a:off x="3987828" y="2052961"/>
            <a:ext cx="2936755" cy="516445"/>
          </a:xfrm>
          <a:prstGeom prst="wedgeRectCallout">
            <a:avLst>
              <a:gd name="adj1" fmla="val -66594"/>
              <a:gd name="adj2" fmla="val 2529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データセットの提供頻度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データセットの提供・更新の頻度を選択します。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16CF3815-2C08-9C9C-F50A-DEA065507E16}"/>
              </a:ext>
            </a:extLst>
          </p:cNvPr>
          <p:cNvSpPr/>
          <p:nvPr/>
        </p:nvSpPr>
        <p:spPr bwMode="auto">
          <a:xfrm>
            <a:off x="4632457" y="3960020"/>
            <a:ext cx="1848130" cy="428625"/>
          </a:xfrm>
          <a:prstGeom prst="wedgeRectCallout">
            <a:avLst>
              <a:gd name="adj1" fmla="val -72779"/>
              <a:gd name="adj2" fmla="val -11643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データセットの対象地域</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データセットの対象地域を入力します。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2224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E46CF7FD-C959-10D1-984D-6F8764EF4337}"/>
              </a:ext>
            </a:extLst>
          </p:cNvPr>
          <p:cNvPicPr>
            <a:picLocks noChangeAspect="1"/>
          </p:cNvPicPr>
          <p:nvPr/>
        </p:nvPicPr>
        <p:blipFill>
          <a:blip r:embed="rId2"/>
          <a:stretch>
            <a:fillRect/>
          </a:stretch>
        </p:blipFill>
        <p:spPr>
          <a:xfrm>
            <a:off x="158273" y="1191452"/>
            <a:ext cx="9631601" cy="5195292"/>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58273" y="117874"/>
            <a:ext cx="5745377"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(5)</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C9D598C2-4622-741D-A539-F5B8A0CE621A}"/>
              </a:ext>
            </a:extLst>
          </p:cNvPr>
          <p:cNvSpPr/>
          <p:nvPr/>
        </p:nvSpPr>
        <p:spPr bwMode="auto">
          <a:xfrm>
            <a:off x="3399865" y="2481132"/>
            <a:ext cx="6382310" cy="3623974"/>
          </a:xfrm>
          <a:prstGeom prst="wedgeRectCallout">
            <a:avLst>
              <a:gd name="adj1" fmla="val -67941"/>
              <a:gd name="adj2" fmla="val -4061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候補表示ボタン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押下するとデータセットの対象地域の値の候補がダイアログで表示されます。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検索結果一覧から行を押下することで、データセットの対象地域、データセットの対象地域（説明）、データセットの対象地域（緯度経度）に値が入力されます。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本ボタンはコンフィグでデータセットの対象地域の機械学習を有効にしている場合、表示されます。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また、以下の条件を満たすとき本ボタンは活性状態となります。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つめの配信の取得に成功していること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つめの配信が</a:t>
            </a:r>
            <a:r>
              <a:rPr lang="en-US" altLang="ja-JP" sz="900" dirty="0">
                <a:solidFill>
                  <a:schemeClr val="tx1"/>
                </a:solidFill>
                <a:latin typeface="Meiryo UI" panose="020B0604030504040204" pitchFamily="50" charset="-128"/>
                <a:ea typeface="Meiryo UI" panose="020B0604030504040204" pitchFamily="50" charset="-128"/>
              </a:rPr>
              <a:t>csv</a:t>
            </a:r>
            <a:r>
              <a:rPr lang="ja-JP" altLang="en-US" sz="900" dirty="0">
                <a:solidFill>
                  <a:schemeClr val="tx1"/>
                </a:solidFill>
                <a:latin typeface="Meiryo UI" panose="020B0604030504040204" pitchFamily="50" charset="-128"/>
                <a:ea typeface="Meiryo UI" panose="020B0604030504040204" pitchFamily="50" charset="-128"/>
              </a:rPr>
              <a:t>ファイルであること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機械学習の対象となる項目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つめの配信データ</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8EE3D66A-CF17-D799-D3DB-44B889BB5E43}"/>
              </a:ext>
            </a:extLst>
          </p:cNvPr>
          <p:cNvPicPr>
            <a:picLocks noChangeAspect="1"/>
          </p:cNvPicPr>
          <p:nvPr/>
        </p:nvPicPr>
        <p:blipFill>
          <a:blip r:embed="rId3"/>
          <a:stretch>
            <a:fillRect/>
          </a:stretch>
        </p:blipFill>
        <p:spPr>
          <a:xfrm>
            <a:off x="3630851" y="4293119"/>
            <a:ext cx="6000750" cy="1663438"/>
          </a:xfrm>
          <a:prstGeom prst="rect">
            <a:avLst/>
          </a:prstGeom>
        </p:spPr>
      </p:pic>
      <p:sp>
        <p:nvSpPr>
          <p:cNvPr id="8" name="テキスト ボックス 7">
            <a:extLst>
              <a:ext uri="{FF2B5EF4-FFF2-40B4-BE49-F238E27FC236}">
                <a16:creationId xmlns:a16="http://schemas.microsoft.com/office/drawing/2014/main" id="{82CAAC43-6780-C795-AEF9-6E7B6E798C89}"/>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■データセットの対象地域の地域分析が有効の場合のデータセット情報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画面は以下の通りです。</a:t>
            </a:r>
          </a:p>
        </p:txBody>
      </p:sp>
    </p:spTree>
    <p:extLst>
      <p:ext uri="{BB962C8B-B14F-4D97-AF65-F5344CB8AC3E}">
        <p14:creationId xmlns:p14="http://schemas.microsoft.com/office/powerpoint/2010/main" val="21787156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9E74A8E-ACF8-CB18-9A1E-CB5D86294D17}"/>
              </a:ext>
            </a:extLst>
          </p:cNvPr>
          <p:cNvPicPr>
            <a:picLocks noChangeAspect="1"/>
          </p:cNvPicPr>
          <p:nvPr/>
        </p:nvPicPr>
        <p:blipFill>
          <a:blip r:embed="rId2"/>
          <a:stretch>
            <a:fillRect/>
          </a:stretch>
        </p:blipFill>
        <p:spPr>
          <a:xfrm>
            <a:off x="183496" y="1162507"/>
            <a:ext cx="9539008" cy="5162536"/>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71450" y="117874"/>
            <a:ext cx="9539008"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(6)</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C2530D79-4FBA-ED4D-5AD2-D3BF220255BF}"/>
              </a:ext>
            </a:extLst>
          </p:cNvPr>
          <p:cNvSpPr/>
          <p:nvPr/>
        </p:nvSpPr>
        <p:spPr bwMode="auto">
          <a:xfrm>
            <a:off x="2533090" y="3291176"/>
            <a:ext cx="6382310" cy="2500024"/>
          </a:xfrm>
          <a:prstGeom prst="wedgeRectCallout">
            <a:avLst>
              <a:gd name="adj1" fmla="val -4967"/>
              <a:gd name="adj2" fmla="val -5967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検索ボタン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右の入力フィールドに地域に関するキーワードを入力し、ボタン押下するとデータセットの対象地域の値の候補がダイアログで表示されます。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検索結果一覧から行を押下することで、データセットの対象地域、データセットの対象地域（説明）、データセットの対象地域（緯度経度）に値が入力されます。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本ボタンと検索キーワード入力フィールドはコンフィグで</a:t>
            </a:r>
            <a:r>
              <a:rPr lang="en-US" altLang="ja-JP" sz="900" dirty="0">
                <a:solidFill>
                  <a:schemeClr val="tx1"/>
                </a:solidFill>
                <a:latin typeface="Meiryo UI" panose="020B0604030504040204" pitchFamily="50" charset="-128"/>
                <a:ea typeface="Meiryo UI" panose="020B0604030504040204" pitchFamily="50" charset="-128"/>
              </a:rPr>
              <a:t>geonames</a:t>
            </a:r>
            <a:r>
              <a:rPr lang="ja-JP" altLang="en-US" sz="900" dirty="0">
                <a:solidFill>
                  <a:schemeClr val="tx1"/>
                </a:solidFill>
                <a:latin typeface="Meiryo UI" panose="020B0604030504040204" pitchFamily="50" charset="-128"/>
                <a:ea typeface="Meiryo UI" panose="020B0604030504040204" pitchFamily="50" charset="-128"/>
              </a:rPr>
              <a:t>の使用を有効にしている場合、表示されます。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2E57FC15-663D-9315-05B1-B0F3E08FB02D}"/>
              </a:ext>
            </a:extLst>
          </p:cNvPr>
          <p:cNvPicPr>
            <a:picLocks noChangeAspect="1"/>
          </p:cNvPicPr>
          <p:nvPr/>
        </p:nvPicPr>
        <p:blipFill>
          <a:blip r:embed="rId3"/>
          <a:stretch>
            <a:fillRect/>
          </a:stretch>
        </p:blipFill>
        <p:spPr>
          <a:xfrm>
            <a:off x="2628340" y="4180362"/>
            <a:ext cx="6191810" cy="1515131"/>
          </a:xfrm>
          <a:prstGeom prst="rect">
            <a:avLst/>
          </a:prstGeom>
        </p:spPr>
      </p:pic>
      <p:sp>
        <p:nvSpPr>
          <p:cNvPr id="14" name="吹き出し: 四角形 13">
            <a:extLst>
              <a:ext uri="{FF2B5EF4-FFF2-40B4-BE49-F238E27FC236}">
                <a16:creationId xmlns:a16="http://schemas.microsoft.com/office/drawing/2014/main" id="{5729925A-C04D-92FC-9BB4-BB9589E01BCE}"/>
              </a:ext>
            </a:extLst>
          </p:cNvPr>
          <p:cNvSpPr/>
          <p:nvPr/>
        </p:nvSpPr>
        <p:spPr bwMode="auto">
          <a:xfrm>
            <a:off x="7162800" y="1792459"/>
            <a:ext cx="2476500" cy="903116"/>
          </a:xfrm>
          <a:prstGeom prst="wedgeRectCallout">
            <a:avLst>
              <a:gd name="adj1" fmla="val -61867"/>
              <a:gd name="adj2" fmla="val 8158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クリアボタン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押下すると、データセットの対象地域・データセットの対象地域（説明）・データセットの対象地域（緯度経度）を削除することができます。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本ボタンはコンフィグで</a:t>
            </a:r>
            <a:r>
              <a:rPr lang="en-US" altLang="ja-JP" sz="900" dirty="0">
                <a:solidFill>
                  <a:schemeClr val="tx1"/>
                </a:solidFill>
                <a:latin typeface="Meiryo UI" panose="020B0604030504040204" pitchFamily="50" charset="-128"/>
                <a:ea typeface="Meiryo UI" panose="020B0604030504040204" pitchFamily="50" charset="-128"/>
              </a:rPr>
              <a:t>geonames</a:t>
            </a:r>
            <a:r>
              <a:rPr lang="ja-JP" altLang="en-US" sz="900" dirty="0">
                <a:solidFill>
                  <a:schemeClr val="tx1"/>
                </a:solidFill>
                <a:latin typeface="Meiryo UI" panose="020B0604030504040204" pitchFamily="50" charset="-128"/>
                <a:ea typeface="Meiryo UI" panose="020B0604030504040204" pitchFamily="50" charset="-128"/>
              </a:rPr>
              <a:t>の使用を有効にしている場合、表示されます。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C48D585B-CE26-19A0-F613-D735E3BDF271}"/>
              </a:ext>
            </a:extLst>
          </p:cNvPr>
          <p:cNvSpPr/>
          <p:nvPr/>
        </p:nvSpPr>
        <p:spPr bwMode="auto">
          <a:xfrm>
            <a:off x="3567252" y="1276933"/>
            <a:ext cx="3429140" cy="630409"/>
          </a:xfrm>
          <a:prstGeom prst="wedgeRectCallout">
            <a:avLst>
              <a:gd name="adj1" fmla="val -56113"/>
              <a:gd name="adj2" fmla="val 2661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データセットの対象地域</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geonames</a:t>
            </a:r>
            <a:r>
              <a:rPr lang="ja-JP" altLang="en-US" sz="900" dirty="0">
                <a:solidFill>
                  <a:schemeClr val="tx1"/>
                </a:solidFill>
                <a:latin typeface="Meiryo UI" panose="020B0604030504040204" pitchFamily="50" charset="-128"/>
                <a:ea typeface="Meiryo UI" panose="020B0604030504040204" pitchFamily="50" charset="-128"/>
              </a:rPr>
              <a:t>の使用を有効にしている場合、データセットの対象地域・データセットの対象地域（説明）・データセットの対象地域（緯度経度）フィールドへの入力は不可となります。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11167113-BA74-5BD7-C34B-C42973913B94}"/>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■データセットの対象地域の</a:t>
            </a:r>
            <a:r>
              <a:rPr lang="en-US" altLang="ja-JP" sz="1600" dirty="0">
                <a:latin typeface="Meiryo UI" panose="020B0604030504040204" pitchFamily="50" charset="-128"/>
                <a:ea typeface="Meiryo UI" panose="020B0604030504040204" pitchFamily="50" charset="-128"/>
              </a:rPr>
              <a:t>geonames</a:t>
            </a:r>
            <a:r>
              <a:rPr lang="ja-JP" altLang="en-US" sz="1600" dirty="0">
                <a:latin typeface="Meiryo UI" panose="020B0604030504040204" pitchFamily="50" charset="-128"/>
                <a:ea typeface="Meiryo UI" panose="020B0604030504040204" pitchFamily="50" charset="-128"/>
              </a:rPr>
              <a:t>が有効の場合のデータセット情報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画面は以下の通りです。</a:t>
            </a:r>
          </a:p>
        </p:txBody>
      </p:sp>
    </p:spTree>
    <p:extLst>
      <p:ext uri="{BB962C8B-B14F-4D97-AF65-F5344CB8AC3E}">
        <p14:creationId xmlns:p14="http://schemas.microsoft.com/office/powerpoint/2010/main" val="2033393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60FE9B2B-356A-A77E-851F-E63F38AA09C1}"/>
              </a:ext>
            </a:extLst>
          </p:cNvPr>
          <p:cNvPicPr>
            <a:picLocks noChangeAspect="1"/>
          </p:cNvPicPr>
          <p:nvPr/>
        </p:nvPicPr>
        <p:blipFill>
          <a:blip r:embed="rId2"/>
          <a:stretch>
            <a:fillRect/>
          </a:stretch>
        </p:blipFill>
        <p:spPr>
          <a:xfrm>
            <a:off x="79847" y="1020227"/>
            <a:ext cx="9672000" cy="522535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(7)</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357E4836-D9E6-3230-A5BD-0CA60EF8EE20}"/>
              </a:ext>
            </a:extLst>
          </p:cNvPr>
          <p:cNvSpPr/>
          <p:nvPr/>
        </p:nvSpPr>
        <p:spPr bwMode="auto">
          <a:xfrm>
            <a:off x="4181475" y="800100"/>
            <a:ext cx="3514725" cy="2190749"/>
          </a:xfrm>
          <a:prstGeom prst="wedgeRectCallout">
            <a:avLst>
              <a:gd name="adj1" fmla="val -76167"/>
              <a:gd name="adj2" fmla="val 5312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データセットの対象期間</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データセットの対象期間を入力します。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開始、終了フィールドへの手入力またはカレンダーボタンを押下して表示されるカレンダーから選択して入力します。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（入力形式は</a:t>
            </a:r>
            <a:r>
              <a:rPr lang="en-US" altLang="ja-JP" sz="900" dirty="0">
                <a:solidFill>
                  <a:schemeClr val="tx1"/>
                </a:solidFill>
                <a:latin typeface="Meiryo UI" panose="020B0604030504040204" pitchFamily="50" charset="-128"/>
                <a:ea typeface="Meiryo UI" panose="020B0604030504040204" pitchFamily="50" charset="-128"/>
              </a:rPr>
              <a:t>yyyy-mm-dd</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終了フィールドに開始フィールドより前の値を入力するとエラーになります。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6846F5AD-ECA5-7FC4-1480-625311C18CC4}"/>
              </a:ext>
            </a:extLst>
          </p:cNvPr>
          <p:cNvPicPr>
            <a:picLocks noChangeAspect="1"/>
          </p:cNvPicPr>
          <p:nvPr/>
        </p:nvPicPr>
        <p:blipFill>
          <a:blip r:embed="rId3"/>
          <a:stretch>
            <a:fillRect/>
          </a:stretch>
        </p:blipFill>
        <p:spPr>
          <a:xfrm>
            <a:off x="4269439" y="1685775"/>
            <a:ext cx="2133911" cy="1190775"/>
          </a:xfrm>
          <a:prstGeom prst="rect">
            <a:avLst/>
          </a:prstGeom>
        </p:spPr>
      </p:pic>
      <p:sp>
        <p:nvSpPr>
          <p:cNvPr id="13" name="吹き出し: 四角形 12">
            <a:extLst>
              <a:ext uri="{FF2B5EF4-FFF2-40B4-BE49-F238E27FC236}">
                <a16:creationId xmlns:a16="http://schemas.microsoft.com/office/drawing/2014/main" id="{3B1DA231-FFBD-5B3B-1343-2670873958CB}"/>
              </a:ext>
            </a:extLst>
          </p:cNvPr>
          <p:cNvSpPr/>
          <p:nvPr/>
        </p:nvSpPr>
        <p:spPr bwMode="auto">
          <a:xfrm>
            <a:off x="4193240" y="3265800"/>
            <a:ext cx="2350436" cy="3035652"/>
          </a:xfrm>
          <a:prstGeom prst="wedgeRectCallout">
            <a:avLst>
              <a:gd name="adj1" fmla="val -78437"/>
              <a:gd name="adj2" fmla="val -716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カレンダーボタン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押下するとカレンダーダイアログが表示されます。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カレンダーから日にちを選択することで、フィールドに値が反映されます。</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FD41789B-D15C-1991-AC06-783D242C2405}"/>
              </a:ext>
            </a:extLst>
          </p:cNvPr>
          <p:cNvPicPr>
            <a:picLocks noChangeAspect="1"/>
          </p:cNvPicPr>
          <p:nvPr/>
        </p:nvPicPr>
        <p:blipFill>
          <a:blip r:embed="rId4"/>
          <a:stretch>
            <a:fillRect/>
          </a:stretch>
        </p:blipFill>
        <p:spPr>
          <a:xfrm>
            <a:off x="4327706" y="3973547"/>
            <a:ext cx="2081503" cy="2272030"/>
          </a:xfrm>
          <a:prstGeom prst="rect">
            <a:avLst/>
          </a:prstGeom>
        </p:spPr>
      </p:pic>
      <p:sp>
        <p:nvSpPr>
          <p:cNvPr id="16" name="正方形/長方形 15">
            <a:extLst>
              <a:ext uri="{FF2B5EF4-FFF2-40B4-BE49-F238E27FC236}">
                <a16:creationId xmlns:a16="http://schemas.microsoft.com/office/drawing/2014/main" id="{92105215-645D-BD60-A8D6-A2AE5257E6C2}"/>
              </a:ext>
            </a:extLst>
          </p:cNvPr>
          <p:cNvSpPr/>
          <p:nvPr/>
        </p:nvSpPr>
        <p:spPr>
          <a:xfrm>
            <a:off x="6610351" y="3241075"/>
            <a:ext cx="3215802" cy="2427576"/>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日時分析機能について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コンフィグでデータセットの対象期間の使用を有効にしている場合、日時分析機能の利用が可能です。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地域分析機能は以下の条件を満たしている場合、データセット情報</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画面遷移時に自動的に実行され、開始、終了フィールドに値が入力されます。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・開始・終了フィールドが未設定であること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・カタログ作成時であること（カタログ編集、テンプレート編集で</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ない）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つめの配信の取得に成功していること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つめの配信が</a:t>
            </a:r>
            <a:r>
              <a:rPr lang="en-US" altLang="ja-JP" sz="900" dirty="0">
                <a:solidFill>
                  <a:schemeClr val="tx1"/>
                </a:solidFill>
                <a:latin typeface="Meiryo UI" panose="020B0604030504040204" pitchFamily="50" charset="-128"/>
                <a:ea typeface="Meiryo UI" panose="020B0604030504040204" pitchFamily="50" charset="-128"/>
              </a:rPr>
              <a:t>csv</a:t>
            </a:r>
            <a:r>
              <a:rPr lang="ja-JP" altLang="en-US" sz="900" dirty="0">
                <a:solidFill>
                  <a:schemeClr val="tx1"/>
                </a:solidFill>
                <a:latin typeface="Meiryo UI" panose="020B0604030504040204" pitchFamily="50" charset="-128"/>
                <a:ea typeface="Meiryo UI" panose="020B0604030504040204" pitchFamily="50" charset="-128"/>
              </a:rPr>
              <a:t>ファイルであること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つめの配信の「ファイルのカラム名」が設定されている　</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機械学習の対象となる項目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つめの配信データ</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4370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C6F5084-B9F4-A3FE-F5E2-D36AE5D6825A}"/>
              </a:ext>
            </a:extLst>
          </p:cNvPr>
          <p:cNvPicPr>
            <a:picLocks noChangeAspect="1"/>
          </p:cNvPicPr>
          <p:nvPr/>
        </p:nvPicPr>
        <p:blipFill>
          <a:blip r:embed="rId3"/>
          <a:stretch>
            <a:fillRect/>
          </a:stretch>
        </p:blipFill>
        <p:spPr>
          <a:xfrm>
            <a:off x="150920" y="1037815"/>
            <a:ext cx="9604159" cy="518049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6" name="吹き出し: 四角形 5">
            <a:extLst>
              <a:ext uri="{FF2B5EF4-FFF2-40B4-BE49-F238E27FC236}">
                <a16:creationId xmlns:a16="http://schemas.microsoft.com/office/drawing/2014/main" id="{16664DD3-C4EA-493E-94A9-10049BE1BFBC}"/>
              </a:ext>
            </a:extLst>
          </p:cNvPr>
          <p:cNvSpPr/>
          <p:nvPr/>
        </p:nvSpPr>
        <p:spPr bwMode="auto">
          <a:xfrm>
            <a:off x="4282623" y="3582463"/>
            <a:ext cx="3556360" cy="501868"/>
          </a:xfrm>
          <a:prstGeom prst="wedgeRectCallout">
            <a:avLst>
              <a:gd name="adj1" fmla="val -65611"/>
              <a:gd name="adj2" fmla="val -221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データセット・配信のライセンス</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選択したデータセット・配信のライセンスに対応する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ユーザ入力不可</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C4C6004F-82F4-4974-AFED-9D37C4D09692}"/>
              </a:ext>
            </a:extLst>
          </p:cNvPr>
          <p:cNvSpPr/>
          <p:nvPr/>
        </p:nvSpPr>
        <p:spPr bwMode="auto">
          <a:xfrm>
            <a:off x="4767750" y="2710272"/>
            <a:ext cx="3239908" cy="654365"/>
          </a:xfrm>
          <a:prstGeom prst="wedgeRectCallout">
            <a:avLst>
              <a:gd name="adj1" fmla="val -64750"/>
              <a:gd name="adj2" fmla="val 729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データセット・配信のライセンス（説明）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データセット・配信の利用条件に関するライセンスを選択します。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のアイコンを押下するとデータセット・配信のライセンス（説明）とデータセット・配信のライセンスの選択した値を削除することでできます。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B3330DE0-718B-4D95-9071-ED4B31200F57}"/>
              </a:ext>
            </a:extLst>
          </p:cNvPr>
          <p:cNvSpPr/>
          <p:nvPr/>
        </p:nvSpPr>
        <p:spPr bwMode="auto">
          <a:xfrm>
            <a:off x="4180006" y="4806498"/>
            <a:ext cx="4415396" cy="654365"/>
          </a:xfrm>
          <a:prstGeom prst="wedgeRectCallout">
            <a:avLst>
              <a:gd name="adj1" fmla="val -60063"/>
              <a:gd name="adj2" fmla="val -2558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データセット・配信の権利表明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複数の配信が存在している状況で、それらを代表する利用規約を示す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が存在する場合は、こちらの項目を利用して</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A96D6F44-9A68-2051-B690-8737373E382A}"/>
              </a:ext>
            </a:extLst>
          </p:cNvPr>
          <p:cNvSpPr/>
          <p:nvPr/>
        </p:nvSpPr>
        <p:spPr bwMode="auto">
          <a:xfrm>
            <a:off x="6231080" y="5857583"/>
            <a:ext cx="2060663" cy="498830"/>
          </a:xfrm>
          <a:prstGeom prst="wedgeRectCallout">
            <a:avLst>
              <a:gd name="adj1" fmla="val 67717"/>
              <a:gd name="adj2" fmla="val 578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押下するとデータセット情報</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65B1AD68-BD3F-AA2D-BF5C-922CEB04972C}"/>
              </a:ext>
            </a:extLst>
          </p:cNvPr>
          <p:cNvSpPr/>
          <p:nvPr/>
        </p:nvSpPr>
        <p:spPr bwMode="auto">
          <a:xfrm>
            <a:off x="7809825" y="5526192"/>
            <a:ext cx="2060663" cy="293993"/>
          </a:xfrm>
          <a:prstGeom prst="wedgeRectCallout">
            <a:avLst>
              <a:gd name="adj1" fmla="val 22912"/>
              <a:gd name="adj2" fmla="val 10931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次へボタン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押下すると利用条件画面に遷移します。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6336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754585E-5ECC-57E4-397C-5218DDE1454F}"/>
              </a:ext>
            </a:extLst>
          </p:cNvPr>
          <p:cNvPicPr>
            <a:picLocks noChangeAspect="1"/>
          </p:cNvPicPr>
          <p:nvPr/>
        </p:nvPicPr>
        <p:blipFill>
          <a:blip r:embed="rId2"/>
          <a:stretch>
            <a:fillRect/>
          </a:stretch>
        </p:blipFill>
        <p:spPr>
          <a:xfrm>
            <a:off x="155359" y="1184110"/>
            <a:ext cx="9595282" cy="516546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20C10E48-6D31-4F51-9E73-E9718A3FAC84}"/>
              </a:ext>
            </a:extLst>
          </p:cNvPr>
          <p:cNvSpPr/>
          <p:nvPr/>
        </p:nvSpPr>
        <p:spPr bwMode="auto">
          <a:xfrm>
            <a:off x="4458161" y="2059120"/>
            <a:ext cx="4792787" cy="766051"/>
          </a:xfrm>
          <a:prstGeom prst="wedgeRectCallout">
            <a:avLst>
              <a:gd name="adj1" fmla="val -57053"/>
              <a:gd name="adj2" fmla="val 4650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データセット・配信のアクセス権（説明）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誰がデータセット・配信へアクセスできるのかを示す情報、またはそのセキュリティ・ステータスを選択します。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のアイコンを押下するとデータセット・配信のアクセス権（説明）とデータセット・配信のアクセス権の選択した値を削除することでできます。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2D4D2556-9DEA-427F-B117-CFF09BBE6D72}"/>
              </a:ext>
            </a:extLst>
          </p:cNvPr>
          <p:cNvSpPr/>
          <p:nvPr/>
        </p:nvSpPr>
        <p:spPr bwMode="auto">
          <a:xfrm>
            <a:off x="4731798" y="2921246"/>
            <a:ext cx="4456590" cy="845594"/>
          </a:xfrm>
          <a:prstGeom prst="wedgeRectCallout">
            <a:avLst>
              <a:gd name="adj1" fmla="val -54183"/>
              <a:gd name="adj2" fmla="val 4717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データセット・配信のアクセス権</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誰がデータセット・配信へアクセスできるのかを示す情報、またはそのセキュリティ・ステータスの表示を示す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データセット・配信のアクセス権に対応する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データセット・配信のアクセス権にその他（自由記述）を選択した場合のみ、手入力が可能です。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7B83FE50-F620-464F-BEA8-FC98E3AA9A67}"/>
              </a:ext>
            </a:extLst>
          </p:cNvPr>
          <p:cNvSpPr/>
          <p:nvPr/>
        </p:nvSpPr>
        <p:spPr bwMode="auto">
          <a:xfrm>
            <a:off x="5164387" y="4540437"/>
            <a:ext cx="3591412" cy="683945"/>
          </a:xfrm>
          <a:prstGeom prst="wedgeRectCallout">
            <a:avLst>
              <a:gd name="adj1" fmla="val -60635"/>
              <a:gd name="adj2" fmla="val 3098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データセット・配信に関する権利情報</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データセット・配信に関連付けられている権利を表す</a:t>
            </a:r>
            <a:r>
              <a:rPr lang="en-US" altLang="ja-JP" sz="900" dirty="0">
                <a:solidFill>
                  <a:schemeClr val="tx1"/>
                </a:solidFill>
                <a:latin typeface="Meiryo UI" panose="020B0604030504040204" pitchFamily="50" charset="-128"/>
                <a:ea typeface="Meiryo UI" panose="020B0604030504040204" pitchFamily="50" charset="-128"/>
              </a:rPr>
              <a:t>ODRL</a:t>
            </a:r>
            <a:r>
              <a:rPr lang="ja-JP" altLang="en-US" sz="900" dirty="0">
                <a:solidFill>
                  <a:schemeClr val="tx1"/>
                </a:solidFill>
                <a:latin typeface="Meiryo UI" panose="020B0604030504040204" pitchFamily="50" charset="-128"/>
                <a:ea typeface="Meiryo UI" panose="020B0604030504040204" pitchFamily="50" charset="-128"/>
              </a:rPr>
              <a:t>言語で記載された権利情報を示す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8606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D702061-DD0E-7CF8-8E7F-23DA52229FBC}"/>
              </a:ext>
            </a:extLst>
          </p:cNvPr>
          <p:cNvPicPr>
            <a:picLocks noChangeAspect="1"/>
          </p:cNvPicPr>
          <p:nvPr/>
        </p:nvPicPr>
        <p:blipFill>
          <a:blip r:embed="rId2"/>
          <a:stretch>
            <a:fillRect/>
          </a:stretch>
        </p:blipFill>
        <p:spPr>
          <a:xfrm>
            <a:off x="177883" y="1107598"/>
            <a:ext cx="9586001" cy="516579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A14BCAF7-B048-487D-80C1-03468B6DDE7C}"/>
              </a:ext>
            </a:extLst>
          </p:cNvPr>
          <p:cNvSpPr/>
          <p:nvPr/>
        </p:nvSpPr>
        <p:spPr bwMode="auto">
          <a:xfrm>
            <a:off x="5494738" y="3090489"/>
            <a:ext cx="3164630" cy="564492"/>
          </a:xfrm>
          <a:prstGeom prst="wedgeRectCallout">
            <a:avLst>
              <a:gd name="adj1" fmla="val -65156"/>
              <a:gd name="adj2" fmla="val -583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データセット・配信が準拠する標準</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データセット・配信が準拠する標準を示す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B1447A39-9B18-43F2-A8FA-FB61B32CDAFF}"/>
              </a:ext>
            </a:extLst>
          </p:cNvPr>
          <p:cNvSpPr/>
          <p:nvPr/>
        </p:nvSpPr>
        <p:spPr bwMode="auto">
          <a:xfrm>
            <a:off x="4970884" y="4219473"/>
            <a:ext cx="2948244" cy="564492"/>
          </a:xfrm>
          <a:prstGeom prst="wedgeRectCallout">
            <a:avLst>
              <a:gd name="adj1" fmla="val -71663"/>
              <a:gd name="adj2" fmla="val 2469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契約形態</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データセットの契約形態を選択します。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E08D4F0B-6523-14A6-FC45-A362BDFF2A49}"/>
              </a:ext>
            </a:extLst>
          </p:cNvPr>
          <p:cNvSpPr/>
          <p:nvPr/>
        </p:nvSpPr>
        <p:spPr bwMode="auto">
          <a:xfrm>
            <a:off x="6252254" y="1731172"/>
            <a:ext cx="3333747" cy="683945"/>
          </a:xfrm>
          <a:prstGeom prst="wedgeRectCallout">
            <a:avLst>
              <a:gd name="adj1" fmla="val -66620"/>
              <a:gd name="adj2" fmla="val -171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データセットを生成した活動</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データセットの作成をもたらした、またはそのためのビジネス・コンテキストを提供する活動を示す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06657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D62F66C-B78B-4151-A7EC-161E6617AB59}"/>
              </a:ext>
            </a:extLst>
          </p:cNvPr>
          <p:cNvPicPr>
            <a:picLocks noChangeAspect="1"/>
          </p:cNvPicPr>
          <p:nvPr/>
        </p:nvPicPr>
        <p:blipFill>
          <a:blip r:embed="rId2"/>
          <a:stretch>
            <a:fillRect/>
          </a:stretch>
        </p:blipFill>
        <p:spPr>
          <a:xfrm>
            <a:off x="117000" y="1056876"/>
            <a:ext cx="9672000" cy="5225783"/>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2F603E5B-260D-48E2-A55C-92165FC4EA43}"/>
              </a:ext>
            </a:extLst>
          </p:cNvPr>
          <p:cNvSpPr/>
          <p:nvPr/>
        </p:nvSpPr>
        <p:spPr bwMode="auto">
          <a:xfrm>
            <a:off x="4867662" y="1972531"/>
            <a:ext cx="3517235" cy="564492"/>
          </a:xfrm>
          <a:prstGeom prst="wedgeRectCallout">
            <a:avLst>
              <a:gd name="adj1" fmla="val -65395"/>
              <a:gd name="adj2" fmla="val -286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秘密保持義務</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データの購入者に、契約締結や規約への合意を求めるか否かを選択します。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E3625452-B990-4FD3-B458-C51E4D8F644D}"/>
              </a:ext>
            </a:extLst>
          </p:cNvPr>
          <p:cNvSpPr/>
          <p:nvPr/>
        </p:nvSpPr>
        <p:spPr bwMode="auto">
          <a:xfrm>
            <a:off x="5072644" y="2968991"/>
            <a:ext cx="2928356" cy="823995"/>
          </a:xfrm>
          <a:prstGeom prst="wedgeRectCallout">
            <a:avLst>
              <a:gd name="adj1" fmla="val -71187"/>
              <a:gd name="adj2" fmla="val -1518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利用用途</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契約ポリシーの利用用途を選択します。（複数選択可）</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BF6F46A5-C8EE-9312-5E15-D63A7CA25839}"/>
              </a:ext>
            </a:extLst>
          </p:cNvPr>
          <p:cNvSpPr/>
          <p:nvPr/>
        </p:nvSpPr>
        <p:spPr bwMode="auto">
          <a:xfrm>
            <a:off x="5383721" y="4913737"/>
            <a:ext cx="3001176" cy="798118"/>
          </a:xfrm>
          <a:prstGeom prst="wedgeRectCallout">
            <a:avLst>
              <a:gd name="adj1" fmla="val -77118"/>
              <a:gd name="adj2" fmla="val -2006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開示範囲</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データの開示範囲を選択します。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1145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F8E5C-6C83-4F5B-882D-FC6B4BDC1FE0}"/>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画面遷移図 </a:t>
            </a:r>
            <a:r>
              <a:rPr lang="en-US" altLang="ja-JP" sz="1600" dirty="0">
                <a:latin typeface="Meiryo UI" panose="020B0604030504040204" pitchFamily="50" charset="-128"/>
                <a:ea typeface="Meiryo UI" panose="020B0604030504040204" pitchFamily="50" charset="-128"/>
              </a:rPr>
              <a:t>&gt; 2.3 </a:t>
            </a:r>
            <a:r>
              <a:rPr lang="ja-JP" altLang="en-US" sz="1600" dirty="0">
                <a:latin typeface="Meiryo UI" panose="020B0604030504040204" pitchFamily="50" charset="-128"/>
                <a:ea typeface="Meiryo UI" panose="020B0604030504040204" pitchFamily="50" charset="-128"/>
              </a:rPr>
              <a:t>カタログ作成～カタログ作成完了</a:t>
            </a:r>
            <a:endParaRPr kumimoji="1" lang="ja-JP" altLang="en-US" sz="1600" dirty="0"/>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201699" y="630291"/>
            <a:ext cx="6151475"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■メニューからカタログ作成配下の項目を選択した場合の画面遷移を示す。</a:t>
            </a:r>
          </a:p>
        </p:txBody>
      </p:sp>
      <p:sp>
        <p:nvSpPr>
          <p:cNvPr id="67" name="テキスト ボックス 66">
            <a:extLst>
              <a:ext uri="{FF2B5EF4-FFF2-40B4-BE49-F238E27FC236}">
                <a16:creationId xmlns:a16="http://schemas.microsoft.com/office/drawing/2014/main" id="{35996D8E-205F-4986-8BAF-00E0739AC3B9}"/>
              </a:ext>
            </a:extLst>
          </p:cNvPr>
          <p:cNvSpPr txBox="1"/>
          <p:nvPr/>
        </p:nvSpPr>
        <p:spPr>
          <a:xfrm>
            <a:off x="5991596" y="5261100"/>
            <a:ext cx="1705482" cy="215444"/>
          </a:xfrm>
          <a:prstGeom prst="rect">
            <a:avLst/>
          </a:prstGeom>
          <a:noFill/>
        </p:spPr>
        <p:txBody>
          <a:bodyPr wrap="square" rtlCol="0">
            <a:spAutoFit/>
          </a:bodyPr>
          <a:lstStyle/>
          <a:p>
            <a:pPr algn="ctr"/>
            <a:r>
              <a:rPr lang="ja-JP" altLang="en-US" sz="800" b="1" dirty="0">
                <a:latin typeface="Meiryo UI" panose="020B0604030504040204" pitchFamily="50" charset="-128"/>
                <a:ea typeface="Meiryo UI" panose="020B0604030504040204" pitchFamily="50" charset="-128"/>
              </a:rPr>
              <a:t>確認画面</a:t>
            </a:r>
            <a:r>
              <a:rPr lang="en-US" altLang="ja-JP" sz="800" b="1" dirty="0">
                <a:latin typeface="Meiryo UI" panose="020B0604030504040204" pitchFamily="50" charset="-128"/>
                <a:ea typeface="Meiryo UI" panose="020B0604030504040204" pitchFamily="50" charset="-128"/>
              </a:rPr>
              <a:t>(</a:t>
            </a:r>
            <a:r>
              <a:rPr lang="ja-JP" altLang="en-US" sz="800" b="1" dirty="0">
                <a:latin typeface="Meiryo UI" panose="020B0604030504040204" pitchFamily="50" charset="-128"/>
                <a:ea typeface="Meiryo UI" panose="020B0604030504040204" pitchFamily="50" charset="-128"/>
              </a:rPr>
              <a:t>カタログ編集</a:t>
            </a:r>
            <a:r>
              <a:rPr lang="en-US" altLang="ja-JP" sz="800" b="1" dirty="0">
                <a:latin typeface="Meiryo UI" panose="020B0604030504040204" pitchFamily="50" charset="-128"/>
                <a:ea typeface="Meiryo UI" panose="020B0604030504040204" pitchFamily="50" charset="-128"/>
              </a:rPr>
              <a:t>)</a:t>
            </a:r>
            <a:endParaRPr lang="ja-JP" altLang="en-US" sz="800" b="1" dirty="0">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65861C7F-05BC-48E7-9F33-51B22A12AFC2}"/>
              </a:ext>
            </a:extLst>
          </p:cNvPr>
          <p:cNvSpPr txBox="1"/>
          <p:nvPr/>
        </p:nvSpPr>
        <p:spPr>
          <a:xfrm>
            <a:off x="6103586" y="1124250"/>
            <a:ext cx="1368313" cy="215444"/>
          </a:xfrm>
          <a:prstGeom prst="rect">
            <a:avLst/>
          </a:prstGeom>
          <a:noFill/>
        </p:spPr>
        <p:txBody>
          <a:bodyPr wrap="square" rtlCol="0">
            <a:spAutoFit/>
          </a:bodyPr>
          <a:lstStyle/>
          <a:p>
            <a:pPr algn="ctr"/>
            <a:r>
              <a:rPr lang="ja-JP" altLang="en-US" sz="800" b="1" dirty="0">
                <a:latin typeface="Meiryo UI" panose="020B0604030504040204" pitchFamily="50" charset="-128"/>
                <a:ea typeface="Meiryo UI" panose="020B0604030504040204" pitchFamily="50" charset="-128"/>
              </a:rPr>
              <a:t>確認画面</a:t>
            </a:r>
            <a:r>
              <a:rPr lang="en-US" altLang="ja-JP" sz="800" b="1" dirty="0">
                <a:latin typeface="Meiryo UI" panose="020B0604030504040204" pitchFamily="50" charset="-128"/>
                <a:ea typeface="Meiryo UI" panose="020B0604030504040204" pitchFamily="50" charset="-128"/>
              </a:rPr>
              <a:t>(</a:t>
            </a:r>
            <a:r>
              <a:rPr lang="ja-JP" altLang="en-US" sz="800" b="1" dirty="0">
                <a:latin typeface="Meiryo UI" panose="020B0604030504040204" pitchFamily="50" charset="-128"/>
                <a:ea typeface="Meiryo UI" panose="020B0604030504040204" pitchFamily="50" charset="-128"/>
              </a:rPr>
              <a:t>カタログ作成</a:t>
            </a:r>
            <a:r>
              <a:rPr lang="en-US" altLang="ja-JP" sz="800" b="1" dirty="0">
                <a:latin typeface="Meiryo UI" panose="020B0604030504040204" pitchFamily="50" charset="-128"/>
                <a:ea typeface="Meiryo UI" panose="020B0604030504040204" pitchFamily="50" charset="-128"/>
              </a:rPr>
              <a:t>)</a:t>
            </a:r>
            <a:endParaRPr lang="ja-JP" altLang="en-US" sz="800" b="1" dirty="0">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CE2FC669-29C6-4397-B9E8-DC4A839E9336}"/>
              </a:ext>
            </a:extLst>
          </p:cNvPr>
          <p:cNvSpPr txBox="1"/>
          <p:nvPr/>
        </p:nvSpPr>
        <p:spPr>
          <a:xfrm>
            <a:off x="8029633" y="2972651"/>
            <a:ext cx="1601095" cy="215444"/>
          </a:xfrm>
          <a:prstGeom prst="rect">
            <a:avLst/>
          </a:prstGeom>
          <a:noFill/>
        </p:spPr>
        <p:txBody>
          <a:bodyPr wrap="square" rtlCol="0">
            <a:spAutoFit/>
          </a:bodyPr>
          <a:lstStyle/>
          <a:p>
            <a:pPr algn="ctr"/>
            <a:r>
              <a:rPr lang="ja-JP" altLang="en-US" sz="800" b="1" dirty="0">
                <a:latin typeface="Meiryo UI" panose="020B0604030504040204" pitchFamily="50" charset="-128"/>
                <a:ea typeface="Meiryo UI" panose="020B0604030504040204" pitchFamily="50" charset="-128"/>
              </a:rPr>
              <a:t>完了画面</a:t>
            </a:r>
          </a:p>
        </p:txBody>
      </p:sp>
      <p:cxnSp>
        <p:nvCxnSpPr>
          <p:cNvPr id="45" name="コネクタ: カギ線 44">
            <a:extLst>
              <a:ext uri="{FF2B5EF4-FFF2-40B4-BE49-F238E27FC236}">
                <a16:creationId xmlns:a16="http://schemas.microsoft.com/office/drawing/2014/main" id="{107599B1-70E6-4CDF-B7BE-663A95339E98}"/>
              </a:ext>
            </a:extLst>
          </p:cNvPr>
          <p:cNvCxnSpPr>
            <a:cxnSpLocks/>
            <a:stCxn id="53" idx="3"/>
          </p:cNvCxnSpPr>
          <p:nvPr/>
        </p:nvCxnSpPr>
        <p:spPr>
          <a:xfrm>
            <a:off x="1221221" y="3821687"/>
            <a:ext cx="1094369" cy="2078630"/>
          </a:xfrm>
          <a:prstGeom prst="bentConnector3">
            <a:avLst>
              <a:gd name="adj1" fmla="val 55222"/>
            </a:avLst>
          </a:prstGeom>
          <a:ln>
            <a:tailEnd type="triangle"/>
          </a:ln>
        </p:spPr>
        <p:style>
          <a:lnRef idx="1">
            <a:schemeClr val="dk1"/>
          </a:lnRef>
          <a:fillRef idx="0">
            <a:schemeClr val="dk1"/>
          </a:fillRef>
          <a:effectRef idx="0">
            <a:schemeClr val="dk1"/>
          </a:effectRef>
          <a:fontRef idx="minor">
            <a:schemeClr val="tx1"/>
          </a:fontRef>
        </p:style>
      </p:cxnSp>
      <p:sp>
        <p:nvSpPr>
          <p:cNvPr id="48" name="テキスト ボックス 47">
            <a:extLst>
              <a:ext uri="{FF2B5EF4-FFF2-40B4-BE49-F238E27FC236}">
                <a16:creationId xmlns:a16="http://schemas.microsoft.com/office/drawing/2014/main" id="{301DB8B0-6DD0-4B58-9032-F2D91AC0D5F4}"/>
              </a:ext>
            </a:extLst>
          </p:cNvPr>
          <p:cNvSpPr txBox="1"/>
          <p:nvPr/>
        </p:nvSpPr>
        <p:spPr>
          <a:xfrm>
            <a:off x="1306599" y="5887514"/>
            <a:ext cx="1100857" cy="338554"/>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カタログ作成</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＞複製・編集・削除</a:t>
            </a:r>
          </a:p>
        </p:txBody>
      </p:sp>
      <p:sp>
        <p:nvSpPr>
          <p:cNvPr id="63" name="テキスト ボックス 62">
            <a:extLst>
              <a:ext uri="{FF2B5EF4-FFF2-40B4-BE49-F238E27FC236}">
                <a16:creationId xmlns:a16="http://schemas.microsoft.com/office/drawing/2014/main" id="{08E306E4-BBD0-487B-B35E-2CA5396E03A0}"/>
              </a:ext>
            </a:extLst>
          </p:cNvPr>
          <p:cNvSpPr txBox="1"/>
          <p:nvPr/>
        </p:nvSpPr>
        <p:spPr>
          <a:xfrm>
            <a:off x="1674488" y="1296550"/>
            <a:ext cx="3589772" cy="461665"/>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カタログ作成</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＞新規登録</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＞横断検索カタログ作成、詳細検索カタログ作成、横断・詳細検索カタログ作成</a:t>
            </a:r>
          </a:p>
        </p:txBody>
      </p:sp>
      <p:sp>
        <p:nvSpPr>
          <p:cNvPr id="114" name="テキスト ボックス 113">
            <a:extLst>
              <a:ext uri="{FF2B5EF4-FFF2-40B4-BE49-F238E27FC236}">
                <a16:creationId xmlns:a16="http://schemas.microsoft.com/office/drawing/2014/main" id="{87A00CB0-B74E-4CCB-BB0D-24EFC3499181}"/>
              </a:ext>
            </a:extLst>
          </p:cNvPr>
          <p:cNvSpPr txBox="1"/>
          <p:nvPr/>
        </p:nvSpPr>
        <p:spPr>
          <a:xfrm>
            <a:off x="5144956" y="3054341"/>
            <a:ext cx="1359248" cy="215444"/>
          </a:xfrm>
          <a:prstGeom prst="rect">
            <a:avLst/>
          </a:prstGeom>
          <a:noFill/>
        </p:spPr>
        <p:txBody>
          <a:bodyPr wrap="square" rtlCol="0">
            <a:spAutoFit/>
          </a:bodyPr>
          <a:lstStyle/>
          <a:p>
            <a:pPr algn="ctr"/>
            <a:r>
              <a:rPr lang="ja-JP" altLang="en-US" sz="800" b="1" dirty="0">
                <a:latin typeface="Meiryo UI" panose="020B0604030504040204" pitchFamily="50" charset="-128"/>
                <a:ea typeface="Meiryo UI" panose="020B0604030504040204" pitchFamily="50" charset="-128"/>
              </a:rPr>
              <a:t>カタログ作成画面</a:t>
            </a:r>
          </a:p>
        </p:txBody>
      </p:sp>
      <p:sp>
        <p:nvSpPr>
          <p:cNvPr id="119" name="テキスト ボックス 118">
            <a:extLst>
              <a:ext uri="{FF2B5EF4-FFF2-40B4-BE49-F238E27FC236}">
                <a16:creationId xmlns:a16="http://schemas.microsoft.com/office/drawing/2014/main" id="{3A2A34D3-7628-4628-A50A-BB7AF007B112}"/>
              </a:ext>
            </a:extLst>
          </p:cNvPr>
          <p:cNvSpPr txBox="1"/>
          <p:nvPr/>
        </p:nvSpPr>
        <p:spPr>
          <a:xfrm>
            <a:off x="2504768" y="5258756"/>
            <a:ext cx="1231596" cy="217432"/>
          </a:xfrm>
          <a:prstGeom prst="rect">
            <a:avLst/>
          </a:prstGeom>
          <a:noFill/>
        </p:spPr>
        <p:txBody>
          <a:bodyPr wrap="square">
            <a:spAutoFit/>
          </a:bodyPr>
          <a:lstStyle/>
          <a:p>
            <a:pPr algn="ctr"/>
            <a:r>
              <a:rPr lang="ja-JP" altLang="en-US" sz="800" b="1" dirty="0">
                <a:latin typeface="Meiryo UI" panose="020B0604030504040204" pitchFamily="50" charset="-128"/>
                <a:ea typeface="Meiryo UI" panose="020B0604030504040204" pitchFamily="50" charset="-128"/>
              </a:rPr>
              <a:t>複製・編集・削除画面</a:t>
            </a:r>
            <a:endParaRPr lang="en-US" altLang="ja-JP" sz="800" b="1" dirty="0">
              <a:latin typeface="Meiryo UI" panose="020B0604030504040204" pitchFamily="50" charset="-128"/>
              <a:ea typeface="Meiryo UI" panose="020B0604030504040204" pitchFamily="50" charset="-128"/>
            </a:endParaRPr>
          </a:p>
        </p:txBody>
      </p:sp>
      <p:sp>
        <p:nvSpPr>
          <p:cNvPr id="120" name="テキスト ボックス 119">
            <a:extLst>
              <a:ext uri="{FF2B5EF4-FFF2-40B4-BE49-F238E27FC236}">
                <a16:creationId xmlns:a16="http://schemas.microsoft.com/office/drawing/2014/main" id="{1B4E566A-C7F8-4E10-97B6-3DB01B1BF600}"/>
              </a:ext>
            </a:extLst>
          </p:cNvPr>
          <p:cNvSpPr txBox="1"/>
          <p:nvPr/>
        </p:nvSpPr>
        <p:spPr>
          <a:xfrm>
            <a:off x="7690662" y="1525873"/>
            <a:ext cx="863533" cy="223587"/>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登録ボタン押下</a:t>
            </a:r>
          </a:p>
        </p:txBody>
      </p:sp>
      <p:sp>
        <p:nvSpPr>
          <p:cNvPr id="121" name="テキスト ボックス 120">
            <a:extLst>
              <a:ext uri="{FF2B5EF4-FFF2-40B4-BE49-F238E27FC236}">
                <a16:creationId xmlns:a16="http://schemas.microsoft.com/office/drawing/2014/main" id="{61FF0759-599B-4E14-8156-DBAA2C668243}"/>
              </a:ext>
            </a:extLst>
          </p:cNvPr>
          <p:cNvSpPr txBox="1"/>
          <p:nvPr/>
        </p:nvSpPr>
        <p:spPr>
          <a:xfrm>
            <a:off x="5411092" y="5887514"/>
            <a:ext cx="708236" cy="215444"/>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編集の場合</a:t>
            </a:r>
          </a:p>
        </p:txBody>
      </p:sp>
      <p:sp>
        <p:nvSpPr>
          <p:cNvPr id="47" name="テキスト ボックス 46">
            <a:extLst>
              <a:ext uri="{FF2B5EF4-FFF2-40B4-BE49-F238E27FC236}">
                <a16:creationId xmlns:a16="http://schemas.microsoft.com/office/drawing/2014/main" id="{A4C7DBDF-B112-4923-AD9D-0F498BD0313B}"/>
              </a:ext>
            </a:extLst>
          </p:cNvPr>
          <p:cNvSpPr txBox="1"/>
          <p:nvPr/>
        </p:nvSpPr>
        <p:spPr>
          <a:xfrm>
            <a:off x="2529345" y="3174758"/>
            <a:ext cx="1231596" cy="217432"/>
          </a:xfrm>
          <a:prstGeom prst="rect">
            <a:avLst/>
          </a:prstGeom>
          <a:noFill/>
        </p:spPr>
        <p:txBody>
          <a:bodyPr wrap="square">
            <a:spAutoFit/>
          </a:bodyPr>
          <a:lstStyle/>
          <a:p>
            <a:pPr algn="ctr"/>
            <a:r>
              <a:rPr lang="ja-JP" altLang="en-US" sz="800" b="1" dirty="0">
                <a:latin typeface="Meiryo UI" panose="020B0604030504040204" pitchFamily="50" charset="-128"/>
                <a:ea typeface="Meiryo UI" panose="020B0604030504040204" pitchFamily="50" charset="-128"/>
              </a:rPr>
              <a:t>登録再開画面</a:t>
            </a:r>
            <a:endParaRPr lang="en-US" altLang="ja-JP" sz="800" b="1" dirty="0">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8ECF312F-09CA-4574-B260-1912B0863A53}"/>
              </a:ext>
            </a:extLst>
          </p:cNvPr>
          <p:cNvSpPr txBox="1"/>
          <p:nvPr/>
        </p:nvSpPr>
        <p:spPr>
          <a:xfrm>
            <a:off x="1817911" y="2634097"/>
            <a:ext cx="1682439" cy="338554"/>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カタログ作成</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＞登録再開</a:t>
            </a:r>
          </a:p>
        </p:txBody>
      </p:sp>
      <p:cxnSp>
        <p:nvCxnSpPr>
          <p:cNvPr id="24" name="コネクタ: カギ線 23">
            <a:extLst>
              <a:ext uri="{FF2B5EF4-FFF2-40B4-BE49-F238E27FC236}">
                <a16:creationId xmlns:a16="http://schemas.microsoft.com/office/drawing/2014/main" id="{D2707F37-9F21-4B1B-ADD4-FED094B50289}"/>
              </a:ext>
            </a:extLst>
          </p:cNvPr>
          <p:cNvCxnSpPr>
            <a:cxnSpLocks/>
          </p:cNvCxnSpPr>
          <p:nvPr/>
        </p:nvCxnSpPr>
        <p:spPr>
          <a:xfrm rot="5400000" flipH="1" flipV="1">
            <a:off x="484138" y="2465651"/>
            <a:ext cx="2028283" cy="640603"/>
          </a:xfrm>
          <a:prstGeom prst="bentConnector3">
            <a:avLst>
              <a:gd name="adj1" fmla="val -718"/>
            </a:avLst>
          </a:prstGeom>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5035B467-028B-4AC4-B205-9EDD12D9DCF5}"/>
              </a:ext>
            </a:extLst>
          </p:cNvPr>
          <p:cNvCxnSpPr/>
          <p:nvPr/>
        </p:nvCxnSpPr>
        <p:spPr>
          <a:xfrm>
            <a:off x="1809056" y="1782645"/>
            <a:ext cx="2572501" cy="0"/>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23D886C8-1B18-4945-95FE-A12A0047E472}"/>
              </a:ext>
            </a:extLst>
          </p:cNvPr>
          <p:cNvCxnSpPr/>
          <p:nvPr/>
        </p:nvCxnSpPr>
        <p:spPr>
          <a:xfrm>
            <a:off x="4371975" y="1771811"/>
            <a:ext cx="0" cy="1776848"/>
          </a:xfrm>
          <a:prstGeom prst="line">
            <a:avLst/>
          </a:prstGeom>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09F272EB-8D1F-4A7B-B597-800DD8DE8FD7}"/>
              </a:ext>
            </a:extLst>
          </p:cNvPr>
          <p:cNvCxnSpPr>
            <a:cxnSpLocks/>
          </p:cNvCxnSpPr>
          <p:nvPr/>
        </p:nvCxnSpPr>
        <p:spPr>
          <a:xfrm flipV="1">
            <a:off x="3925132" y="3548659"/>
            <a:ext cx="446843" cy="2363956"/>
          </a:xfrm>
          <a:prstGeom prst="bentConnector2">
            <a:avLst/>
          </a:prstGeom>
        </p:spPr>
        <p:style>
          <a:lnRef idx="1">
            <a:schemeClr val="dk1"/>
          </a:lnRef>
          <a:fillRef idx="0">
            <a:schemeClr val="dk1"/>
          </a:fillRef>
          <a:effectRef idx="0">
            <a:schemeClr val="dk1"/>
          </a:effectRef>
          <a:fontRef idx="minor">
            <a:schemeClr val="tx1"/>
          </a:fontRef>
        </p:style>
      </p:cxnSp>
      <p:cxnSp>
        <p:nvCxnSpPr>
          <p:cNvPr id="92" name="コネクタ: カギ線 91">
            <a:extLst>
              <a:ext uri="{FF2B5EF4-FFF2-40B4-BE49-F238E27FC236}">
                <a16:creationId xmlns:a16="http://schemas.microsoft.com/office/drawing/2014/main" id="{F761BCBF-354C-4FC6-B60B-44FF31CC6AD8}"/>
              </a:ext>
            </a:extLst>
          </p:cNvPr>
          <p:cNvCxnSpPr>
            <a:cxnSpLocks/>
          </p:cNvCxnSpPr>
          <p:nvPr/>
        </p:nvCxnSpPr>
        <p:spPr>
          <a:xfrm rot="5400000" flipH="1" flipV="1">
            <a:off x="4906719" y="2259011"/>
            <a:ext cx="1531178" cy="5173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7" name="コネクタ: カギ線 96">
            <a:extLst>
              <a:ext uri="{FF2B5EF4-FFF2-40B4-BE49-F238E27FC236}">
                <a16:creationId xmlns:a16="http://schemas.microsoft.com/office/drawing/2014/main" id="{3EF2FB9C-311D-4948-B661-757ECF4E557D}"/>
              </a:ext>
            </a:extLst>
          </p:cNvPr>
          <p:cNvCxnSpPr>
            <a:cxnSpLocks/>
          </p:cNvCxnSpPr>
          <p:nvPr/>
        </p:nvCxnSpPr>
        <p:spPr>
          <a:xfrm rot="16200000" flipH="1">
            <a:off x="5024994" y="4833135"/>
            <a:ext cx="1509410" cy="54875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6" name="テキスト ボックス 105">
            <a:extLst>
              <a:ext uri="{FF2B5EF4-FFF2-40B4-BE49-F238E27FC236}">
                <a16:creationId xmlns:a16="http://schemas.microsoft.com/office/drawing/2014/main" id="{C0E8F005-80EC-4789-AE22-73D56A809AFA}"/>
              </a:ext>
            </a:extLst>
          </p:cNvPr>
          <p:cNvSpPr txBox="1"/>
          <p:nvPr/>
        </p:nvSpPr>
        <p:spPr>
          <a:xfrm>
            <a:off x="5322517" y="1278285"/>
            <a:ext cx="1229607" cy="461665"/>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新規登録・</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登録再開・</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複製の場合</a:t>
            </a:r>
          </a:p>
        </p:txBody>
      </p:sp>
      <p:sp>
        <p:nvSpPr>
          <p:cNvPr id="107" name="テキスト ボックス 106">
            <a:extLst>
              <a:ext uri="{FF2B5EF4-FFF2-40B4-BE49-F238E27FC236}">
                <a16:creationId xmlns:a16="http://schemas.microsoft.com/office/drawing/2014/main" id="{3217B9CE-E3C0-406C-899F-99AD15E5C1D5}"/>
              </a:ext>
            </a:extLst>
          </p:cNvPr>
          <p:cNvSpPr txBox="1"/>
          <p:nvPr/>
        </p:nvSpPr>
        <p:spPr>
          <a:xfrm>
            <a:off x="7654347" y="5851069"/>
            <a:ext cx="863533" cy="223587"/>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編集ボタン押下</a:t>
            </a:r>
          </a:p>
        </p:txBody>
      </p:sp>
      <p:cxnSp>
        <p:nvCxnSpPr>
          <p:cNvPr id="122" name="コネクタ: カギ線 121">
            <a:extLst>
              <a:ext uri="{FF2B5EF4-FFF2-40B4-BE49-F238E27FC236}">
                <a16:creationId xmlns:a16="http://schemas.microsoft.com/office/drawing/2014/main" id="{19409081-9DFC-4396-9839-4C5329E2759D}"/>
              </a:ext>
            </a:extLst>
          </p:cNvPr>
          <p:cNvCxnSpPr>
            <a:cxnSpLocks/>
          </p:cNvCxnSpPr>
          <p:nvPr/>
        </p:nvCxnSpPr>
        <p:spPr>
          <a:xfrm>
            <a:off x="7694097" y="1759635"/>
            <a:ext cx="428332" cy="182731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コネクタ: カギ線 122">
            <a:extLst>
              <a:ext uri="{FF2B5EF4-FFF2-40B4-BE49-F238E27FC236}">
                <a16:creationId xmlns:a16="http://schemas.microsoft.com/office/drawing/2014/main" id="{D2C99ED6-40E4-4FBE-A7C2-322737D1E3CD}"/>
              </a:ext>
            </a:extLst>
          </p:cNvPr>
          <p:cNvCxnSpPr>
            <a:cxnSpLocks/>
          </p:cNvCxnSpPr>
          <p:nvPr/>
        </p:nvCxnSpPr>
        <p:spPr>
          <a:xfrm flipV="1">
            <a:off x="7709967" y="3586945"/>
            <a:ext cx="412462" cy="227914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53" name="図 52">
            <a:extLst>
              <a:ext uri="{FF2B5EF4-FFF2-40B4-BE49-F238E27FC236}">
                <a16:creationId xmlns:a16="http://schemas.microsoft.com/office/drawing/2014/main" id="{14C0BAC4-C842-0EA8-FDBD-8679DE9FF2AE}"/>
              </a:ext>
            </a:extLst>
          </p:cNvPr>
          <p:cNvPicPr>
            <a:picLocks noChangeAspect="1"/>
          </p:cNvPicPr>
          <p:nvPr/>
        </p:nvPicPr>
        <p:blipFill rotWithShape="1">
          <a:blip r:embed="rId2"/>
          <a:srcRect t="861"/>
          <a:stretch/>
        </p:blipFill>
        <p:spPr>
          <a:xfrm>
            <a:off x="121698" y="2008448"/>
            <a:ext cx="1099523" cy="3626477"/>
          </a:xfrm>
          <a:prstGeom prst="rect">
            <a:avLst/>
          </a:prstGeom>
          <a:ln>
            <a:solidFill>
              <a:schemeClr val="accent3"/>
            </a:solidFill>
          </a:ln>
        </p:spPr>
      </p:pic>
      <p:sp>
        <p:nvSpPr>
          <p:cNvPr id="54" name="テキスト ボックス 53">
            <a:extLst>
              <a:ext uri="{FF2B5EF4-FFF2-40B4-BE49-F238E27FC236}">
                <a16:creationId xmlns:a16="http://schemas.microsoft.com/office/drawing/2014/main" id="{FA29C7CD-AE6B-371D-90D1-00C346F1601A}"/>
              </a:ext>
            </a:extLst>
          </p:cNvPr>
          <p:cNvSpPr txBox="1"/>
          <p:nvPr/>
        </p:nvSpPr>
        <p:spPr>
          <a:xfrm>
            <a:off x="476196" y="1782645"/>
            <a:ext cx="943574" cy="2462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メニュー</a:t>
            </a:r>
          </a:p>
        </p:txBody>
      </p:sp>
      <p:cxnSp>
        <p:nvCxnSpPr>
          <p:cNvPr id="9" name="直線矢印コネクタ 8">
            <a:extLst>
              <a:ext uri="{FF2B5EF4-FFF2-40B4-BE49-F238E27FC236}">
                <a16:creationId xmlns:a16="http://schemas.microsoft.com/office/drawing/2014/main" id="{6B63717F-493A-5210-99E1-DA568E50E630}"/>
              </a:ext>
            </a:extLst>
          </p:cNvPr>
          <p:cNvCxnSpPr>
            <a:cxnSpLocks/>
            <a:stCxn id="53" idx="3"/>
          </p:cNvCxnSpPr>
          <p:nvPr/>
        </p:nvCxnSpPr>
        <p:spPr>
          <a:xfrm flipV="1">
            <a:off x="1221221" y="3812162"/>
            <a:ext cx="1106527"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a:extLst>
              <a:ext uri="{FF2B5EF4-FFF2-40B4-BE49-F238E27FC236}">
                <a16:creationId xmlns:a16="http://schemas.microsoft.com/office/drawing/2014/main" id="{D0D9FD30-B353-3020-85AA-42144E347D3D}"/>
              </a:ext>
            </a:extLst>
          </p:cNvPr>
          <p:cNvCxnSpPr>
            <a:cxnSpLocks/>
          </p:cNvCxnSpPr>
          <p:nvPr/>
        </p:nvCxnSpPr>
        <p:spPr>
          <a:xfrm flipV="1">
            <a:off x="3907940" y="3809464"/>
            <a:ext cx="768935" cy="2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図 2">
            <a:extLst>
              <a:ext uri="{FF2B5EF4-FFF2-40B4-BE49-F238E27FC236}">
                <a16:creationId xmlns:a16="http://schemas.microsoft.com/office/drawing/2014/main" id="{E533B5D8-098C-A8B1-C018-33FBE620984D}"/>
              </a:ext>
            </a:extLst>
          </p:cNvPr>
          <p:cNvPicPr>
            <a:picLocks noChangeAspect="1"/>
          </p:cNvPicPr>
          <p:nvPr/>
        </p:nvPicPr>
        <p:blipFill>
          <a:blip r:embed="rId3"/>
          <a:stretch>
            <a:fillRect/>
          </a:stretch>
        </p:blipFill>
        <p:spPr>
          <a:xfrm>
            <a:off x="2372386" y="3385954"/>
            <a:ext cx="1518376" cy="831600"/>
          </a:xfrm>
          <a:prstGeom prst="rect">
            <a:avLst/>
          </a:prstGeom>
        </p:spPr>
      </p:pic>
      <p:pic>
        <p:nvPicPr>
          <p:cNvPr id="5" name="図 4">
            <a:extLst>
              <a:ext uri="{FF2B5EF4-FFF2-40B4-BE49-F238E27FC236}">
                <a16:creationId xmlns:a16="http://schemas.microsoft.com/office/drawing/2014/main" id="{9E633C4A-D6EF-0907-C647-6433FE713264}"/>
              </a:ext>
            </a:extLst>
          </p:cNvPr>
          <p:cNvPicPr>
            <a:picLocks noChangeAspect="1"/>
          </p:cNvPicPr>
          <p:nvPr/>
        </p:nvPicPr>
        <p:blipFill>
          <a:blip r:embed="rId4"/>
          <a:stretch>
            <a:fillRect/>
          </a:stretch>
        </p:blipFill>
        <p:spPr>
          <a:xfrm>
            <a:off x="2324652" y="5479830"/>
            <a:ext cx="1580400" cy="865570"/>
          </a:xfrm>
          <a:prstGeom prst="rect">
            <a:avLst/>
          </a:prstGeom>
        </p:spPr>
      </p:pic>
      <p:grpSp>
        <p:nvGrpSpPr>
          <p:cNvPr id="27" name="グループ化 26">
            <a:extLst>
              <a:ext uri="{FF2B5EF4-FFF2-40B4-BE49-F238E27FC236}">
                <a16:creationId xmlns:a16="http://schemas.microsoft.com/office/drawing/2014/main" id="{04294295-30DD-0CC9-BAB8-EACDAABEDD0E}"/>
              </a:ext>
            </a:extLst>
          </p:cNvPr>
          <p:cNvGrpSpPr/>
          <p:nvPr/>
        </p:nvGrpSpPr>
        <p:grpSpPr>
          <a:xfrm>
            <a:off x="4708304" y="3303469"/>
            <a:ext cx="2086596" cy="1171731"/>
            <a:chOff x="4708304" y="3303469"/>
            <a:chExt cx="2086596" cy="1171731"/>
          </a:xfrm>
        </p:grpSpPr>
        <p:pic>
          <p:nvPicPr>
            <p:cNvPr id="26" name="図 25">
              <a:extLst>
                <a:ext uri="{FF2B5EF4-FFF2-40B4-BE49-F238E27FC236}">
                  <a16:creationId xmlns:a16="http://schemas.microsoft.com/office/drawing/2014/main" id="{BA66866C-AA47-6E1B-A891-2AAE311EE0BF}"/>
                </a:ext>
              </a:extLst>
            </p:cNvPr>
            <p:cNvPicPr>
              <a:picLocks noChangeAspect="1"/>
            </p:cNvPicPr>
            <p:nvPr/>
          </p:nvPicPr>
          <p:blipFill>
            <a:blip r:embed="rId5"/>
            <a:stretch>
              <a:fillRect/>
            </a:stretch>
          </p:blipFill>
          <p:spPr>
            <a:xfrm>
              <a:off x="4708304" y="3303469"/>
              <a:ext cx="1584000" cy="852585"/>
            </a:xfrm>
            <a:prstGeom prst="rect">
              <a:avLst/>
            </a:prstGeom>
          </p:spPr>
        </p:pic>
        <p:pic>
          <p:nvPicPr>
            <p:cNvPr id="22" name="図 21">
              <a:extLst>
                <a:ext uri="{FF2B5EF4-FFF2-40B4-BE49-F238E27FC236}">
                  <a16:creationId xmlns:a16="http://schemas.microsoft.com/office/drawing/2014/main" id="{D979BBED-9996-BA9B-CEF6-6130294A228C}"/>
                </a:ext>
              </a:extLst>
            </p:cNvPr>
            <p:cNvPicPr>
              <a:picLocks noChangeAspect="1"/>
            </p:cNvPicPr>
            <p:nvPr/>
          </p:nvPicPr>
          <p:blipFill>
            <a:blip r:embed="rId6"/>
            <a:stretch>
              <a:fillRect/>
            </a:stretch>
          </p:blipFill>
          <p:spPr>
            <a:xfrm>
              <a:off x="4833247" y="3404511"/>
              <a:ext cx="1584000" cy="852180"/>
            </a:xfrm>
            <a:prstGeom prst="rect">
              <a:avLst/>
            </a:prstGeom>
          </p:spPr>
        </p:pic>
        <p:pic>
          <p:nvPicPr>
            <p:cNvPr id="20" name="図 19">
              <a:extLst>
                <a:ext uri="{FF2B5EF4-FFF2-40B4-BE49-F238E27FC236}">
                  <a16:creationId xmlns:a16="http://schemas.microsoft.com/office/drawing/2014/main" id="{A5D42739-BEE5-51CD-1DDA-6AA207BA47CF}"/>
                </a:ext>
              </a:extLst>
            </p:cNvPr>
            <p:cNvPicPr>
              <a:picLocks noChangeAspect="1"/>
            </p:cNvPicPr>
            <p:nvPr/>
          </p:nvPicPr>
          <p:blipFill>
            <a:blip r:embed="rId7"/>
            <a:stretch>
              <a:fillRect/>
            </a:stretch>
          </p:blipFill>
          <p:spPr>
            <a:xfrm>
              <a:off x="5012657" y="3527377"/>
              <a:ext cx="1584000" cy="852720"/>
            </a:xfrm>
            <a:prstGeom prst="rect">
              <a:avLst/>
            </a:prstGeom>
          </p:spPr>
        </p:pic>
        <p:pic>
          <p:nvPicPr>
            <p:cNvPr id="17" name="図 16">
              <a:extLst>
                <a:ext uri="{FF2B5EF4-FFF2-40B4-BE49-F238E27FC236}">
                  <a16:creationId xmlns:a16="http://schemas.microsoft.com/office/drawing/2014/main" id="{AF6D1B89-ECDA-713D-3249-8CDE3837A636}"/>
                </a:ext>
              </a:extLst>
            </p:cNvPr>
            <p:cNvPicPr>
              <a:picLocks noChangeAspect="1"/>
            </p:cNvPicPr>
            <p:nvPr/>
          </p:nvPicPr>
          <p:blipFill>
            <a:blip r:embed="rId8"/>
            <a:stretch>
              <a:fillRect/>
            </a:stretch>
          </p:blipFill>
          <p:spPr>
            <a:xfrm>
              <a:off x="5210900" y="3621263"/>
              <a:ext cx="1584000" cy="853937"/>
            </a:xfrm>
            <a:prstGeom prst="rect">
              <a:avLst/>
            </a:prstGeom>
          </p:spPr>
        </p:pic>
      </p:grpSp>
      <p:pic>
        <p:nvPicPr>
          <p:cNvPr id="29" name="図 28">
            <a:extLst>
              <a:ext uri="{FF2B5EF4-FFF2-40B4-BE49-F238E27FC236}">
                <a16:creationId xmlns:a16="http://schemas.microsoft.com/office/drawing/2014/main" id="{A5E6308C-E59F-857D-9D9B-4BB744F6E62A}"/>
              </a:ext>
            </a:extLst>
          </p:cNvPr>
          <p:cNvPicPr>
            <a:picLocks noChangeAspect="1"/>
          </p:cNvPicPr>
          <p:nvPr/>
        </p:nvPicPr>
        <p:blipFill>
          <a:blip r:embed="rId9"/>
          <a:stretch>
            <a:fillRect/>
          </a:stretch>
        </p:blipFill>
        <p:spPr>
          <a:xfrm>
            <a:off x="5954916" y="1296026"/>
            <a:ext cx="1730462" cy="927859"/>
          </a:xfrm>
          <a:prstGeom prst="rect">
            <a:avLst/>
          </a:prstGeom>
        </p:spPr>
      </p:pic>
      <p:pic>
        <p:nvPicPr>
          <p:cNvPr id="31" name="図 30">
            <a:extLst>
              <a:ext uri="{FF2B5EF4-FFF2-40B4-BE49-F238E27FC236}">
                <a16:creationId xmlns:a16="http://schemas.microsoft.com/office/drawing/2014/main" id="{7C4F821A-B203-CCC7-3F76-1B906E8DE431}"/>
              </a:ext>
            </a:extLst>
          </p:cNvPr>
          <p:cNvPicPr>
            <a:picLocks noChangeAspect="1"/>
          </p:cNvPicPr>
          <p:nvPr/>
        </p:nvPicPr>
        <p:blipFill>
          <a:blip r:embed="rId10"/>
          <a:stretch>
            <a:fillRect/>
          </a:stretch>
        </p:blipFill>
        <p:spPr>
          <a:xfrm>
            <a:off x="8122428" y="3166016"/>
            <a:ext cx="1584000" cy="853463"/>
          </a:xfrm>
          <a:prstGeom prst="rect">
            <a:avLst/>
          </a:prstGeom>
        </p:spPr>
      </p:pic>
      <p:pic>
        <p:nvPicPr>
          <p:cNvPr id="34" name="図 33">
            <a:extLst>
              <a:ext uri="{FF2B5EF4-FFF2-40B4-BE49-F238E27FC236}">
                <a16:creationId xmlns:a16="http://schemas.microsoft.com/office/drawing/2014/main" id="{8F211850-CDE8-7EBA-A77E-56E2DE5C54D6}"/>
              </a:ext>
            </a:extLst>
          </p:cNvPr>
          <p:cNvPicPr>
            <a:picLocks noChangeAspect="1"/>
          </p:cNvPicPr>
          <p:nvPr/>
        </p:nvPicPr>
        <p:blipFill>
          <a:blip r:embed="rId11"/>
          <a:stretch>
            <a:fillRect/>
          </a:stretch>
        </p:blipFill>
        <p:spPr>
          <a:xfrm>
            <a:off x="6052941" y="5455514"/>
            <a:ext cx="1650551" cy="889886"/>
          </a:xfrm>
          <a:prstGeom prst="rect">
            <a:avLst/>
          </a:prstGeom>
        </p:spPr>
      </p:pic>
    </p:spTree>
    <p:extLst>
      <p:ext uri="{BB962C8B-B14F-4D97-AF65-F5344CB8AC3E}">
        <p14:creationId xmlns:p14="http://schemas.microsoft.com/office/powerpoint/2010/main" val="12738513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52A207D-6EEA-9CB1-BDFC-75112354B592}"/>
              </a:ext>
            </a:extLst>
          </p:cNvPr>
          <p:cNvPicPr>
            <a:picLocks noChangeAspect="1"/>
          </p:cNvPicPr>
          <p:nvPr/>
        </p:nvPicPr>
        <p:blipFill>
          <a:blip r:embed="rId2"/>
          <a:stretch>
            <a:fillRect/>
          </a:stretch>
        </p:blipFill>
        <p:spPr>
          <a:xfrm>
            <a:off x="87323" y="1151925"/>
            <a:ext cx="9731354" cy="5265744"/>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(5)</a:t>
            </a:r>
            <a:endParaRPr lang="ja-JP" altLang="en-US" sz="1600" dirty="0">
              <a:latin typeface="Meiryo UI" panose="020B0604030504040204" pitchFamily="50" charset="-128"/>
              <a:ea typeface="Meiryo UI" panose="020B0604030504040204" pitchFamily="50" charset="-128"/>
            </a:endParaRPr>
          </a:p>
        </p:txBody>
      </p:sp>
      <p:sp>
        <p:nvSpPr>
          <p:cNvPr id="5" name="吹き出し: 四角形 4">
            <a:extLst>
              <a:ext uri="{FF2B5EF4-FFF2-40B4-BE49-F238E27FC236}">
                <a16:creationId xmlns:a16="http://schemas.microsoft.com/office/drawing/2014/main" id="{44626A6C-B9A0-43CD-A664-614C26050E76}"/>
              </a:ext>
            </a:extLst>
          </p:cNvPr>
          <p:cNvSpPr/>
          <p:nvPr/>
        </p:nvSpPr>
        <p:spPr bwMode="auto">
          <a:xfrm>
            <a:off x="4906587" y="1519323"/>
            <a:ext cx="3158421" cy="1059392"/>
          </a:xfrm>
          <a:prstGeom prst="wedgeRectCallout">
            <a:avLst>
              <a:gd name="adj1" fmla="val -70402"/>
              <a:gd name="adj2" fmla="val -686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データ活用地域</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データの活用地域に制限がある場合、利用択可能な国を選します。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デフォルトは制限なし</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B835055B-87F3-4C1E-9386-B761B6FCB35C}"/>
              </a:ext>
            </a:extLst>
          </p:cNvPr>
          <p:cNvSpPr/>
          <p:nvPr/>
        </p:nvSpPr>
        <p:spPr bwMode="auto">
          <a:xfrm>
            <a:off x="5877257" y="3558256"/>
            <a:ext cx="2251580" cy="412931"/>
          </a:xfrm>
          <a:prstGeom prst="wedgeRectCallout">
            <a:avLst>
              <a:gd name="adj1" fmla="val -66463"/>
              <a:gd name="adj2" fmla="val -527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データ利用に関する注意事項</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データを利用する際の注意事項を入力します。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FCE5D48E-CC9A-C9F5-C3A1-0BB98D32EC67}"/>
              </a:ext>
            </a:extLst>
          </p:cNvPr>
          <p:cNvSpPr/>
          <p:nvPr/>
        </p:nvSpPr>
        <p:spPr bwMode="auto">
          <a:xfrm>
            <a:off x="4906587" y="4749553"/>
            <a:ext cx="3006340" cy="770339"/>
          </a:xfrm>
          <a:prstGeom prst="wedgeRectCallout">
            <a:avLst>
              <a:gd name="adj1" fmla="val -64236"/>
              <a:gd name="adj2" fmla="val 1801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パーソナルデータの類別</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データセットのパーソナルデータの種別を選択します。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0579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205193F-A3F4-A489-C11C-084410C10C22}"/>
              </a:ext>
            </a:extLst>
          </p:cNvPr>
          <p:cNvPicPr>
            <a:picLocks noChangeAspect="1"/>
          </p:cNvPicPr>
          <p:nvPr/>
        </p:nvPicPr>
        <p:blipFill>
          <a:blip r:embed="rId2"/>
          <a:stretch>
            <a:fillRect/>
          </a:stretch>
        </p:blipFill>
        <p:spPr>
          <a:xfrm>
            <a:off x="307545" y="1083861"/>
            <a:ext cx="9396958" cy="507154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(6)</a:t>
            </a:r>
            <a:endParaRPr lang="ja-JP" altLang="en-US" sz="1600" dirty="0">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68203DD4-6F7F-4B4D-B076-F1FC1E4C639E}"/>
              </a:ext>
            </a:extLst>
          </p:cNvPr>
          <p:cNvSpPr/>
          <p:nvPr/>
        </p:nvSpPr>
        <p:spPr bwMode="auto">
          <a:xfrm>
            <a:off x="5115239" y="3089512"/>
            <a:ext cx="4589264" cy="3456947"/>
          </a:xfrm>
          <a:prstGeom prst="wedgeRectCallout">
            <a:avLst>
              <a:gd name="adj1" fmla="val -65040"/>
              <a:gd name="adj2" fmla="val -4954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データの有効期間</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データの有効期間を選択します。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開始日・終了日を選択した場合、開始日・終了日が表示されます。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カレンダーアイコンのボタンを押下し、表示されるカレンダーから選択するか、直接入力する場合は、「</a:t>
            </a:r>
            <a:r>
              <a:rPr lang="en-US" altLang="ja-JP" sz="900" dirty="0">
                <a:solidFill>
                  <a:schemeClr val="tx1"/>
                </a:solidFill>
                <a:latin typeface="Meiryo UI" panose="020B0604030504040204" pitchFamily="50" charset="-128"/>
                <a:ea typeface="Meiryo UI" panose="020B0604030504040204" pitchFamily="50" charset="-128"/>
              </a:rPr>
              <a:t>yyyy-mm-dd</a:t>
            </a:r>
            <a:r>
              <a:rPr lang="ja-JP" altLang="en-US" sz="900" dirty="0">
                <a:solidFill>
                  <a:schemeClr val="tx1"/>
                </a:solidFill>
                <a:latin typeface="Meiryo UI" panose="020B0604030504040204" pitchFamily="50" charset="-128"/>
                <a:ea typeface="Meiryo UI" panose="020B0604030504040204" pitchFamily="50" charset="-128"/>
              </a:rPr>
              <a:t>」の形式で入力してください。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自由記述を選択した場合、自由欄が表示されます。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終了日が開始日より前に設定をされた場合エラーとなります。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のアイコンを押下すると入力した値を削除することができます。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A7D1FBEB-62D1-4039-AD00-436F57A37B26}"/>
              </a:ext>
            </a:extLst>
          </p:cNvPr>
          <p:cNvGrpSpPr/>
          <p:nvPr/>
        </p:nvGrpSpPr>
        <p:grpSpPr>
          <a:xfrm>
            <a:off x="5369627" y="4474523"/>
            <a:ext cx="2180104" cy="1784877"/>
            <a:chOff x="5080014" y="4174613"/>
            <a:chExt cx="2683205" cy="2196772"/>
          </a:xfrm>
        </p:grpSpPr>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A969EBE4-0966-4A4A-AE96-BBBD114E65B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66269" y="4462418"/>
              <a:ext cx="2301331" cy="1908967"/>
            </a:xfrm>
            <a:prstGeom prst="rect">
              <a:avLst/>
            </a:prstGeom>
          </p:spPr>
        </p:pic>
        <p:sp>
          <p:nvSpPr>
            <p:cNvPr id="14" name="テキスト ボックス 13">
              <a:extLst>
                <a:ext uri="{FF2B5EF4-FFF2-40B4-BE49-F238E27FC236}">
                  <a16:creationId xmlns:a16="http://schemas.microsoft.com/office/drawing/2014/main" id="{28FC27F0-1EF1-436E-9248-5E74124EBE73}"/>
                </a:ext>
              </a:extLst>
            </p:cNvPr>
            <p:cNvSpPr txBox="1"/>
            <p:nvPr/>
          </p:nvSpPr>
          <p:spPr>
            <a:xfrm>
              <a:off x="5080014" y="4174613"/>
              <a:ext cx="2683205"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開始日・終了日を選択した場合のフィールド</a:t>
              </a:r>
            </a:p>
          </p:txBody>
        </p:sp>
      </p:grpSp>
      <p:grpSp>
        <p:nvGrpSpPr>
          <p:cNvPr id="4" name="グループ化 3">
            <a:extLst>
              <a:ext uri="{FF2B5EF4-FFF2-40B4-BE49-F238E27FC236}">
                <a16:creationId xmlns:a16="http://schemas.microsoft.com/office/drawing/2014/main" id="{E862458A-3C3B-4E67-9768-C05AC74D768F}"/>
              </a:ext>
            </a:extLst>
          </p:cNvPr>
          <p:cNvGrpSpPr/>
          <p:nvPr/>
        </p:nvGrpSpPr>
        <p:grpSpPr>
          <a:xfrm>
            <a:off x="7804118" y="4474524"/>
            <a:ext cx="1900385" cy="1806942"/>
            <a:chOff x="8195715" y="4163103"/>
            <a:chExt cx="2338935" cy="2223929"/>
          </a:xfrm>
        </p:grpSpPr>
        <p:pic>
          <p:nvPicPr>
            <p:cNvPr id="13" name="図 12" descr="グラフィカル ユーザー インターフェイス, カレンダー&#10;&#10;自動的に生成された説明">
              <a:extLst>
                <a:ext uri="{FF2B5EF4-FFF2-40B4-BE49-F238E27FC236}">
                  <a16:creationId xmlns:a16="http://schemas.microsoft.com/office/drawing/2014/main" id="{73FD2CCB-F179-40DC-B7ED-22766B61FF5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292797" y="4462417"/>
              <a:ext cx="1863336" cy="1924615"/>
            </a:xfrm>
            <a:prstGeom prst="rect">
              <a:avLst/>
            </a:prstGeom>
          </p:spPr>
        </p:pic>
        <p:sp>
          <p:nvSpPr>
            <p:cNvPr id="15" name="テキスト ボックス 14">
              <a:extLst>
                <a:ext uri="{FF2B5EF4-FFF2-40B4-BE49-F238E27FC236}">
                  <a16:creationId xmlns:a16="http://schemas.microsoft.com/office/drawing/2014/main" id="{8B5BB304-4BEA-4B2B-BCD5-0E7307CC4F72}"/>
                </a:ext>
              </a:extLst>
            </p:cNvPr>
            <p:cNvSpPr txBox="1"/>
            <p:nvPr/>
          </p:nvSpPr>
          <p:spPr>
            <a:xfrm>
              <a:off x="8195715" y="4163103"/>
              <a:ext cx="2338935"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開始日・終了日を選択するカレンダー</a:t>
              </a:r>
            </a:p>
          </p:txBody>
        </p:sp>
      </p:grpSp>
    </p:spTree>
    <p:extLst>
      <p:ext uri="{BB962C8B-B14F-4D97-AF65-F5344CB8AC3E}">
        <p14:creationId xmlns:p14="http://schemas.microsoft.com/office/powerpoint/2010/main" val="1098699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B381C3F-54B8-D2F4-0365-58819C5B531B}"/>
              </a:ext>
            </a:extLst>
          </p:cNvPr>
          <p:cNvPicPr>
            <a:picLocks noChangeAspect="1"/>
          </p:cNvPicPr>
          <p:nvPr/>
        </p:nvPicPr>
        <p:blipFill>
          <a:blip r:embed="rId2"/>
          <a:stretch>
            <a:fillRect/>
          </a:stretch>
        </p:blipFill>
        <p:spPr>
          <a:xfrm>
            <a:off x="140923" y="1211180"/>
            <a:ext cx="9707431" cy="5244926"/>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98569" y="148979"/>
            <a:ext cx="9067500" cy="351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(7)</a:t>
            </a:r>
            <a:endParaRPr lang="ja-JP" altLang="en-US" sz="1600" dirty="0">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E8074BD4-8C26-4715-89ED-BCBD5FF65EAB}"/>
              </a:ext>
            </a:extLst>
          </p:cNvPr>
          <p:cNvSpPr/>
          <p:nvPr/>
        </p:nvSpPr>
        <p:spPr bwMode="auto">
          <a:xfrm>
            <a:off x="4912301" y="1300758"/>
            <a:ext cx="4795130" cy="4488656"/>
          </a:xfrm>
          <a:prstGeom prst="wedgeRectCallout">
            <a:avLst>
              <a:gd name="adj1" fmla="val -58952"/>
              <a:gd name="adj2" fmla="val 1663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利用ライセンスの期限</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データの期間可能な期限を選択します。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期限を選択した場合、期限</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年月日</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カレンダーアイコンのボタンを押下し、表示されるカレンダーから選択するか、</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直接入力する場合は、「</a:t>
            </a:r>
            <a:r>
              <a:rPr lang="en-US" altLang="ja-JP" sz="900" dirty="0">
                <a:solidFill>
                  <a:schemeClr val="tx1"/>
                </a:solidFill>
                <a:latin typeface="Meiryo UI" panose="020B0604030504040204" pitchFamily="50" charset="-128"/>
                <a:ea typeface="Meiryo UI" panose="020B0604030504040204" pitchFamily="50" charset="-128"/>
              </a:rPr>
              <a:t>yyyy-mm-dd</a:t>
            </a:r>
            <a:r>
              <a:rPr lang="ja-JP" altLang="en-US" sz="900" dirty="0">
                <a:solidFill>
                  <a:schemeClr val="tx1"/>
                </a:solidFill>
                <a:latin typeface="Meiryo UI" panose="020B0604030504040204" pitchFamily="50" charset="-128"/>
                <a:ea typeface="Meiryo UI" panose="020B0604030504040204" pitchFamily="50" charset="-128"/>
              </a:rPr>
              <a:t>」の形式で入力してください。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期間を選択した場合、期間の数値と単位が表示されます。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自由記述を選択した場合、自由欄が表示されます。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のアイコンを押下すると入力した値を削除することができます。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1F94CAC2-DBD4-4DCA-95B4-FE33A3ED9CE9}"/>
              </a:ext>
            </a:extLst>
          </p:cNvPr>
          <p:cNvGrpSpPr/>
          <p:nvPr/>
        </p:nvGrpSpPr>
        <p:grpSpPr>
          <a:xfrm>
            <a:off x="4994642" y="2727220"/>
            <a:ext cx="2783941" cy="1354585"/>
            <a:chOff x="5477241" y="2565271"/>
            <a:chExt cx="3426389" cy="1667182"/>
          </a:xfrm>
        </p:grpSpPr>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5354C80E-8799-47E3-BDFF-E59276088D4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50827" y="2845218"/>
              <a:ext cx="3352803" cy="1387235"/>
            </a:xfrm>
            <a:prstGeom prst="rect">
              <a:avLst/>
            </a:prstGeom>
          </p:spPr>
        </p:pic>
        <p:sp>
          <p:nvSpPr>
            <p:cNvPr id="14" name="テキスト ボックス 13">
              <a:extLst>
                <a:ext uri="{FF2B5EF4-FFF2-40B4-BE49-F238E27FC236}">
                  <a16:creationId xmlns:a16="http://schemas.microsoft.com/office/drawing/2014/main" id="{D10C9364-5B1B-4BAD-8FB0-9898BBAE6A6E}"/>
                </a:ext>
              </a:extLst>
            </p:cNvPr>
            <p:cNvSpPr txBox="1"/>
            <p:nvPr/>
          </p:nvSpPr>
          <p:spPr>
            <a:xfrm>
              <a:off x="5477241" y="2565271"/>
              <a:ext cx="2798876"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期限を選択した場合のフィールド</a:t>
              </a:r>
            </a:p>
          </p:txBody>
        </p:sp>
      </p:grpSp>
      <p:grpSp>
        <p:nvGrpSpPr>
          <p:cNvPr id="5" name="グループ化 4">
            <a:extLst>
              <a:ext uri="{FF2B5EF4-FFF2-40B4-BE49-F238E27FC236}">
                <a16:creationId xmlns:a16="http://schemas.microsoft.com/office/drawing/2014/main" id="{FEA17915-985E-4496-BDEC-BCC3058D7078}"/>
              </a:ext>
            </a:extLst>
          </p:cNvPr>
          <p:cNvGrpSpPr/>
          <p:nvPr/>
        </p:nvGrpSpPr>
        <p:grpSpPr>
          <a:xfrm>
            <a:off x="4994639" y="4198656"/>
            <a:ext cx="3383304" cy="1446137"/>
            <a:chOff x="5477241" y="4594866"/>
            <a:chExt cx="4164066" cy="1779861"/>
          </a:xfrm>
        </p:grpSpPr>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DE27DEDE-BBF7-4CF0-89B8-B1159F6921B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570530" y="4884973"/>
              <a:ext cx="4070777" cy="1489754"/>
            </a:xfrm>
            <a:prstGeom prst="rect">
              <a:avLst/>
            </a:prstGeom>
          </p:spPr>
        </p:pic>
        <p:sp>
          <p:nvSpPr>
            <p:cNvPr id="16" name="テキスト ボックス 15">
              <a:extLst>
                <a:ext uri="{FF2B5EF4-FFF2-40B4-BE49-F238E27FC236}">
                  <a16:creationId xmlns:a16="http://schemas.microsoft.com/office/drawing/2014/main" id="{DDB36D6F-4063-4EA3-B39D-0B6C9DD7174D}"/>
                </a:ext>
              </a:extLst>
            </p:cNvPr>
            <p:cNvSpPr txBox="1"/>
            <p:nvPr/>
          </p:nvSpPr>
          <p:spPr>
            <a:xfrm>
              <a:off x="5477241" y="4594866"/>
              <a:ext cx="2798876"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期間を選択した場合のフィールド</a:t>
              </a:r>
            </a:p>
          </p:txBody>
        </p:sp>
      </p:grpSp>
      <p:grpSp>
        <p:nvGrpSpPr>
          <p:cNvPr id="4" name="グループ化 3">
            <a:extLst>
              <a:ext uri="{FF2B5EF4-FFF2-40B4-BE49-F238E27FC236}">
                <a16:creationId xmlns:a16="http://schemas.microsoft.com/office/drawing/2014/main" id="{4DA3095F-6CF1-402D-9D53-0D2FB2DF53C5}"/>
              </a:ext>
            </a:extLst>
          </p:cNvPr>
          <p:cNvGrpSpPr/>
          <p:nvPr/>
        </p:nvGrpSpPr>
        <p:grpSpPr>
          <a:xfrm>
            <a:off x="8010181" y="2727220"/>
            <a:ext cx="1636403" cy="1354585"/>
            <a:chOff x="9347649" y="2565271"/>
            <a:chExt cx="2014035" cy="1667182"/>
          </a:xfrm>
        </p:grpSpPr>
        <p:pic>
          <p:nvPicPr>
            <p:cNvPr id="13" name="図 12" descr="グラフィカル ユーザー インターフェイス, アプリケーション&#10;&#10;自動的に生成された説明">
              <a:extLst>
                <a:ext uri="{FF2B5EF4-FFF2-40B4-BE49-F238E27FC236}">
                  <a16:creationId xmlns:a16="http://schemas.microsoft.com/office/drawing/2014/main" id="{BC478B12-978A-49CF-A71B-052CA74BDF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437337" y="2845219"/>
              <a:ext cx="1834660" cy="1387234"/>
            </a:xfrm>
            <a:prstGeom prst="rect">
              <a:avLst/>
            </a:prstGeom>
          </p:spPr>
        </p:pic>
        <p:sp>
          <p:nvSpPr>
            <p:cNvPr id="17" name="テキスト ボックス 16">
              <a:extLst>
                <a:ext uri="{FF2B5EF4-FFF2-40B4-BE49-F238E27FC236}">
                  <a16:creationId xmlns:a16="http://schemas.microsoft.com/office/drawing/2014/main" id="{D743E0F7-92FE-4664-933B-A0305F7243F8}"/>
                </a:ext>
              </a:extLst>
            </p:cNvPr>
            <p:cNvSpPr txBox="1"/>
            <p:nvPr/>
          </p:nvSpPr>
          <p:spPr>
            <a:xfrm>
              <a:off x="9347649" y="2565271"/>
              <a:ext cx="2014035"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期限を選択するカレンダー</a:t>
              </a:r>
            </a:p>
          </p:txBody>
        </p:sp>
      </p:grpSp>
    </p:spTree>
    <p:extLst>
      <p:ext uri="{BB962C8B-B14F-4D97-AF65-F5344CB8AC3E}">
        <p14:creationId xmlns:p14="http://schemas.microsoft.com/office/powerpoint/2010/main" val="2587482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53874F9-9C1E-BF14-C70B-96845BCB279F}"/>
              </a:ext>
            </a:extLst>
          </p:cNvPr>
          <p:cNvPicPr>
            <a:picLocks noChangeAspect="1"/>
          </p:cNvPicPr>
          <p:nvPr/>
        </p:nvPicPr>
        <p:blipFill>
          <a:blip r:embed="rId2"/>
          <a:stretch>
            <a:fillRect/>
          </a:stretch>
        </p:blipFill>
        <p:spPr>
          <a:xfrm>
            <a:off x="117000" y="1134152"/>
            <a:ext cx="9672000" cy="523116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(8)</a:t>
            </a:r>
            <a:endParaRPr lang="ja-JP" altLang="en-US" sz="1600" dirty="0">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AD15DC2F-2965-4A65-9074-0D0C2E621FC8}"/>
              </a:ext>
            </a:extLst>
          </p:cNvPr>
          <p:cNvSpPr/>
          <p:nvPr/>
        </p:nvSpPr>
        <p:spPr bwMode="auto">
          <a:xfrm>
            <a:off x="4367343" y="4608760"/>
            <a:ext cx="2507108" cy="408127"/>
          </a:xfrm>
          <a:prstGeom prst="wedgeRectCallout">
            <a:avLst>
              <a:gd name="adj1" fmla="val -63949"/>
              <a:gd name="adj2" fmla="val -1205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価格帯</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課金有無で有償を選択した場合、表示されます。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データセットを販売できる価格帯を入力します。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46BE956A-4839-436D-9886-F0605E5D7DE7}"/>
              </a:ext>
            </a:extLst>
          </p:cNvPr>
          <p:cNvSpPr/>
          <p:nvPr/>
        </p:nvSpPr>
        <p:spPr bwMode="auto">
          <a:xfrm>
            <a:off x="4675189" y="2606620"/>
            <a:ext cx="4513199" cy="653715"/>
          </a:xfrm>
          <a:prstGeom prst="wedgeRectCallout">
            <a:avLst>
              <a:gd name="adj1" fmla="val -56386"/>
              <a:gd name="adj2" fmla="val -2864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有償無償</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データセットの提供について、有償もしくは無償のいずれかを選択します。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有償が選択された場合、販売情報</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・価格帯・データ販売に関わる特記事項が表示されます。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7BEC5EBD-CE62-4387-973C-37ECB210A88D}"/>
              </a:ext>
            </a:extLst>
          </p:cNvPr>
          <p:cNvSpPr/>
          <p:nvPr/>
        </p:nvSpPr>
        <p:spPr bwMode="auto">
          <a:xfrm>
            <a:off x="4838771" y="3422874"/>
            <a:ext cx="2439873" cy="653716"/>
          </a:xfrm>
          <a:prstGeom prst="wedgeRectCallout">
            <a:avLst>
              <a:gd name="adj1" fmla="val -66081"/>
              <a:gd name="adj2" fmla="val 491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販売情報</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課金有無で有償を選択した場合、表示されます。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データセットの販売に関する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D908B293-2C2E-4D7B-8B14-D98DB1AB223C}"/>
              </a:ext>
            </a:extLst>
          </p:cNvPr>
          <p:cNvSpPr/>
          <p:nvPr/>
        </p:nvSpPr>
        <p:spPr bwMode="auto">
          <a:xfrm>
            <a:off x="4521727" y="5371575"/>
            <a:ext cx="2569356" cy="589954"/>
          </a:xfrm>
          <a:prstGeom prst="wedgeRectCallout">
            <a:avLst>
              <a:gd name="adj1" fmla="val -60598"/>
              <a:gd name="adj2" fmla="val -3872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データ販売に関わる特記事項</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課金有無で有償を選択した場合、表示されます。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データセットの販売に関する特記事項を入力します。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84167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ED6EBE7-EFC5-E234-3A18-C00E645BD0C0}"/>
              </a:ext>
            </a:extLst>
          </p:cNvPr>
          <p:cNvPicPr>
            <a:picLocks noChangeAspect="1"/>
          </p:cNvPicPr>
          <p:nvPr/>
        </p:nvPicPr>
        <p:blipFill>
          <a:blip r:embed="rId2"/>
          <a:stretch>
            <a:fillRect/>
          </a:stretch>
        </p:blipFill>
        <p:spPr>
          <a:xfrm>
            <a:off x="173114" y="1080619"/>
            <a:ext cx="9559771" cy="5168018"/>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(9)</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9507DF59-27F3-4040-91BD-CA4740523D42}"/>
              </a:ext>
            </a:extLst>
          </p:cNvPr>
          <p:cNvSpPr/>
          <p:nvPr/>
        </p:nvSpPr>
        <p:spPr bwMode="auto">
          <a:xfrm>
            <a:off x="4550092" y="2849526"/>
            <a:ext cx="3010972" cy="808444"/>
          </a:xfrm>
          <a:prstGeom prst="wedgeRectCallout">
            <a:avLst>
              <a:gd name="adj1" fmla="val -71334"/>
              <a:gd name="adj2" fmla="val -693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明示された保証</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利用者に対する保証内容を選択します。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自由記述を選択した場合、自由欄が表示されます。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EF27BB8D-1BAC-44AF-ACD8-3298E594EEBD}"/>
              </a:ext>
            </a:extLst>
          </p:cNvPr>
          <p:cNvSpPr/>
          <p:nvPr/>
        </p:nvSpPr>
        <p:spPr bwMode="auto">
          <a:xfrm>
            <a:off x="3892748" y="4746732"/>
            <a:ext cx="3120611" cy="808444"/>
          </a:xfrm>
          <a:prstGeom prst="wedgeRectCallout">
            <a:avLst>
              <a:gd name="adj1" fmla="val -69663"/>
              <a:gd name="adj2" fmla="val -1933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準拠法の対象国</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データ購入者に対し、どの国の法律に準拠するかを選択します。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自由記述を選択した場合、自由欄が表示されます。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53350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1C69F7-3E40-2AE5-4266-BF2B14BF053F}"/>
              </a:ext>
            </a:extLst>
          </p:cNvPr>
          <p:cNvPicPr>
            <a:picLocks noChangeAspect="1"/>
          </p:cNvPicPr>
          <p:nvPr/>
        </p:nvPicPr>
        <p:blipFill>
          <a:blip r:embed="rId2"/>
          <a:stretch>
            <a:fillRect/>
          </a:stretch>
        </p:blipFill>
        <p:spPr>
          <a:xfrm>
            <a:off x="270961" y="1195157"/>
            <a:ext cx="9465732" cy="5113913"/>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3.19 </a:t>
            </a:r>
            <a:r>
              <a:rPr lang="ja-JP" altLang="en-US" sz="1600" dirty="0">
                <a:latin typeface="Meiryo UI" panose="020B0604030504040204" pitchFamily="50" charset="-128"/>
                <a:ea typeface="Meiryo UI" panose="020B0604030504040204" pitchFamily="50" charset="-128"/>
              </a:rPr>
              <a:t>確認画面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6C50E4EB-9D36-A13D-249B-17FBF339512A}"/>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■横断検索カタログ作成、詳細検索カタログ作成、横断・詳細検索カタログ作成時の確認画面は以下の通りです。</a:t>
            </a:r>
          </a:p>
        </p:txBody>
      </p:sp>
      <p:sp>
        <p:nvSpPr>
          <p:cNvPr id="24" name="吹き出し: 四角形 23">
            <a:extLst>
              <a:ext uri="{FF2B5EF4-FFF2-40B4-BE49-F238E27FC236}">
                <a16:creationId xmlns:a16="http://schemas.microsoft.com/office/drawing/2014/main" id="{47B4DBAC-7CFB-4A52-9F39-464A6514A76A}"/>
              </a:ext>
            </a:extLst>
          </p:cNvPr>
          <p:cNvSpPr/>
          <p:nvPr/>
        </p:nvSpPr>
        <p:spPr bwMode="auto">
          <a:xfrm>
            <a:off x="6777474" y="5944340"/>
            <a:ext cx="1532025" cy="364730"/>
          </a:xfrm>
          <a:prstGeom prst="wedgeRectCallout">
            <a:avLst>
              <a:gd name="adj1" fmla="val 87544"/>
              <a:gd name="adj2" fmla="val 2633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利用条件画面に遷移します。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DF8F7E52-BE3E-A589-2008-1CF8CAFDDCF6}"/>
              </a:ext>
            </a:extLst>
          </p:cNvPr>
          <p:cNvSpPr/>
          <p:nvPr/>
        </p:nvSpPr>
        <p:spPr bwMode="auto">
          <a:xfrm>
            <a:off x="7336571" y="4970750"/>
            <a:ext cx="2129161" cy="498640"/>
          </a:xfrm>
          <a:prstGeom prst="wedgeRectCallout">
            <a:avLst>
              <a:gd name="adj1" fmla="val 47348"/>
              <a:gd name="adj2" fmla="val 18252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押下すると入力したカタログ情報を指定した</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に登録します。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9578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C7FD898-4E99-9A7E-32D5-BD6D7865D9CE}"/>
              </a:ext>
            </a:extLst>
          </p:cNvPr>
          <p:cNvPicPr>
            <a:picLocks noChangeAspect="1"/>
          </p:cNvPicPr>
          <p:nvPr/>
        </p:nvPicPr>
        <p:blipFill>
          <a:blip r:embed="rId3"/>
          <a:stretch>
            <a:fillRect/>
          </a:stretch>
        </p:blipFill>
        <p:spPr>
          <a:xfrm>
            <a:off x="278943" y="1217805"/>
            <a:ext cx="9465732" cy="5106237"/>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3.19 </a:t>
            </a:r>
            <a:r>
              <a:rPr lang="ja-JP" altLang="en-US" sz="1600" dirty="0">
                <a:latin typeface="Meiryo UI" panose="020B0604030504040204" pitchFamily="50" charset="-128"/>
                <a:ea typeface="Meiryo UI" panose="020B0604030504040204" pitchFamily="50" charset="-128"/>
              </a:rPr>
              <a:t>確認画面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73D28E9-8D24-848F-8F42-00C2352980C9}"/>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■横断検索カタログ編集時の確認画面は以下の通りです。</a:t>
            </a:r>
          </a:p>
        </p:txBody>
      </p:sp>
      <p:sp>
        <p:nvSpPr>
          <p:cNvPr id="24" name="吹き出し: 四角形 23">
            <a:extLst>
              <a:ext uri="{FF2B5EF4-FFF2-40B4-BE49-F238E27FC236}">
                <a16:creationId xmlns:a16="http://schemas.microsoft.com/office/drawing/2014/main" id="{487E66DA-68A7-805D-0656-09361ADE78ED}"/>
              </a:ext>
            </a:extLst>
          </p:cNvPr>
          <p:cNvSpPr/>
          <p:nvPr/>
        </p:nvSpPr>
        <p:spPr bwMode="auto">
          <a:xfrm>
            <a:off x="3431000" y="2394251"/>
            <a:ext cx="1746231" cy="290618"/>
          </a:xfrm>
          <a:prstGeom prst="wedgeRectCallout">
            <a:avLst>
              <a:gd name="adj1" fmla="val -61592"/>
              <a:gd name="adj2" fmla="val -185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赤字表示について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編集した項目は赤字表示されます。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5" name="吹き出し: 四角形 24">
            <a:extLst>
              <a:ext uri="{FF2B5EF4-FFF2-40B4-BE49-F238E27FC236}">
                <a16:creationId xmlns:a16="http://schemas.microsoft.com/office/drawing/2014/main" id="{393A8E63-499F-A7C5-2E04-1507CE97290F}"/>
              </a:ext>
            </a:extLst>
          </p:cNvPr>
          <p:cNvSpPr/>
          <p:nvPr/>
        </p:nvSpPr>
        <p:spPr bwMode="auto">
          <a:xfrm>
            <a:off x="4620394" y="3352800"/>
            <a:ext cx="3165970" cy="1068280"/>
          </a:xfrm>
          <a:prstGeom prst="wedgeRectCallout">
            <a:avLst>
              <a:gd name="adj1" fmla="val 52801"/>
              <a:gd name="adj2" fmla="val -2522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詳細検索カタログへの編集内容反映について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編集対象の横断検索カタログに紐づく詳細検索カタログがある場合は編集内容を反映するかを選択することができます。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なお、紐づき関係を持たない横断検索カタログを編集する場合は、このプルダウンは表示されません。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以下の項目は編集内容の反映ができません。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・詳細検索用データセット</a:t>
            </a:r>
            <a:r>
              <a:rPr lang="en-US" altLang="ja-JP" sz="900" dirty="0">
                <a:solidFill>
                  <a:schemeClr val="tx1"/>
                </a:solidFill>
                <a:latin typeface="Meiryo UI" panose="020B0604030504040204" pitchFamily="50" charset="-128"/>
                <a:ea typeface="Meiryo UI" panose="020B0604030504040204" pitchFamily="50" charset="-128"/>
              </a:rPr>
              <a:t>ID</a:t>
            </a:r>
          </a:p>
        </p:txBody>
      </p:sp>
      <p:sp>
        <p:nvSpPr>
          <p:cNvPr id="28" name="吹き出し: 四角形 27">
            <a:extLst>
              <a:ext uri="{FF2B5EF4-FFF2-40B4-BE49-F238E27FC236}">
                <a16:creationId xmlns:a16="http://schemas.microsoft.com/office/drawing/2014/main" id="{8C263CB9-5F38-88D6-8C7F-FA5C4C11E899}"/>
              </a:ext>
            </a:extLst>
          </p:cNvPr>
          <p:cNvSpPr/>
          <p:nvPr/>
        </p:nvSpPr>
        <p:spPr bwMode="auto">
          <a:xfrm>
            <a:off x="7468677" y="6340075"/>
            <a:ext cx="2275998" cy="431999"/>
          </a:xfrm>
          <a:prstGeom prst="wedgeRectCallout">
            <a:avLst>
              <a:gd name="adj1" fmla="val 34839"/>
              <a:gd name="adj2" fmla="val -7177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編集ボタン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押下すると編集したカタログ情報で更新します。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9" name="吹き出し: 四角形 28">
            <a:extLst>
              <a:ext uri="{FF2B5EF4-FFF2-40B4-BE49-F238E27FC236}">
                <a16:creationId xmlns:a16="http://schemas.microsoft.com/office/drawing/2014/main" id="{2C3649A4-C664-2BD3-BAAB-2F59FADB0D9D}"/>
              </a:ext>
            </a:extLst>
          </p:cNvPr>
          <p:cNvSpPr/>
          <p:nvPr/>
        </p:nvSpPr>
        <p:spPr bwMode="auto">
          <a:xfrm>
            <a:off x="6203379" y="5805996"/>
            <a:ext cx="1989127" cy="327163"/>
          </a:xfrm>
          <a:prstGeom prst="wedgeRectCallout">
            <a:avLst>
              <a:gd name="adj1" fmla="val 85659"/>
              <a:gd name="adj2" fmla="val 4447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押下すると利用条件画面に遷移します。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84199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8F70D96-E8E8-1A08-0476-F6E85985269D}"/>
              </a:ext>
            </a:extLst>
          </p:cNvPr>
          <p:cNvPicPr>
            <a:picLocks noChangeAspect="1"/>
          </p:cNvPicPr>
          <p:nvPr/>
        </p:nvPicPr>
        <p:blipFill>
          <a:blip r:embed="rId3"/>
          <a:stretch>
            <a:fillRect/>
          </a:stretch>
        </p:blipFill>
        <p:spPr>
          <a:xfrm>
            <a:off x="143006" y="1297512"/>
            <a:ext cx="9595802" cy="5178856"/>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3.19 </a:t>
            </a:r>
            <a:r>
              <a:rPr lang="ja-JP" altLang="en-US" sz="1600" dirty="0">
                <a:latin typeface="Meiryo UI" panose="020B0604030504040204" pitchFamily="50" charset="-128"/>
                <a:ea typeface="Meiryo UI" panose="020B0604030504040204" pitchFamily="50" charset="-128"/>
              </a:rPr>
              <a:t>確認画面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73D28E9-8D24-848F-8F42-00C2352980C9}"/>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■詳細検索カタログ編集時の確認画面は以下の通りです。</a:t>
            </a:r>
          </a:p>
        </p:txBody>
      </p:sp>
      <p:sp>
        <p:nvSpPr>
          <p:cNvPr id="20" name="吹き出し: 四角形 19">
            <a:extLst>
              <a:ext uri="{FF2B5EF4-FFF2-40B4-BE49-F238E27FC236}">
                <a16:creationId xmlns:a16="http://schemas.microsoft.com/office/drawing/2014/main" id="{CA6213CD-2CE9-63ED-002F-0F7C9C3DE413}"/>
              </a:ext>
            </a:extLst>
          </p:cNvPr>
          <p:cNvSpPr/>
          <p:nvPr/>
        </p:nvSpPr>
        <p:spPr bwMode="auto">
          <a:xfrm>
            <a:off x="4620394" y="3352800"/>
            <a:ext cx="3165970" cy="1068280"/>
          </a:xfrm>
          <a:prstGeom prst="wedgeRectCallout">
            <a:avLst>
              <a:gd name="adj1" fmla="val 56765"/>
              <a:gd name="adj2" fmla="val -1683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横断検索カタログへの編集内容反映について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編集対象の詳細検索カタログに紐づく横断検索カタログがある場合は編集内容を反映するかを選択することができます。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なお、紐づき関係を持たない詳細検索カタログを編集する場合は、このプルダウンは表示されません。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以下の項目は編集内容の反映ができません。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・詳細検索用データセット</a:t>
            </a:r>
            <a:r>
              <a:rPr lang="en-US" altLang="ja-JP" sz="900" dirty="0">
                <a:solidFill>
                  <a:schemeClr val="tx1"/>
                </a:solidFill>
                <a:latin typeface="Meiryo UI" panose="020B0604030504040204" pitchFamily="50" charset="-128"/>
                <a:ea typeface="Meiryo UI" panose="020B0604030504040204" pitchFamily="50" charset="-128"/>
              </a:rPr>
              <a:t>ID</a:t>
            </a:r>
          </a:p>
        </p:txBody>
      </p:sp>
    </p:spTree>
    <p:extLst>
      <p:ext uri="{BB962C8B-B14F-4D97-AF65-F5344CB8AC3E}">
        <p14:creationId xmlns:p14="http://schemas.microsoft.com/office/powerpoint/2010/main" val="3098021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1ABE0DE-B394-C360-B5E7-9EDB03920235}"/>
              </a:ext>
            </a:extLst>
          </p:cNvPr>
          <p:cNvPicPr>
            <a:picLocks noChangeAspect="1"/>
          </p:cNvPicPr>
          <p:nvPr/>
        </p:nvPicPr>
        <p:blipFill>
          <a:blip r:embed="rId3"/>
          <a:stretch>
            <a:fillRect/>
          </a:stretch>
        </p:blipFill>
        <p:spPr>
          <a:xfrm>
            <a:off x="234000" y="1209834"/>
            <a:ext cx="9559771" cy="517621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3.19 </a:t>
            </a:r>
            <a:r>
              <a:rPr lang="ja-JP" altLang="en-US" sz="1600" dirty="0">
                <a:latin typeface="Meiryo UI" panose="020B0604030504040204" pitchFamily="50" charset="-128"/>
                <a:ea typeface="Meiryo UI" panose="020B0604030504040204" pitchFamily="50" charset="-128"/>
              </a:rPr>
              <a:t>確認画面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73D28E9-8D24-848F-8F42-00C2352980C9}"/>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■カタログ複製時の確認画面は以下の通りです。</a:t>
            </a:r>
          </a:p>
        </p:txBody>
      </p:sp>
      <p:sp>
        <p:nvSpPr>
          <p:cNvPr id="5" name="吹き出し: 四角形 4">
            <a:extLst>
              <a:ext uri="{FF2B5EF4-FFF2-40B4-BE49-F238E27FC236}">
                <a16:creationId xmlns:a16="http://schemas.microsoft.com/office/drawing/2014/main" id="{CCB2C04F-4A45-0D21-5C8F-33B3D53BC0E2}"/>
              </a:ext>
            </a:extLst>
          </p:cNvPr>
          <p:cNvSpPr/>
          <p:nvPr/>
        </p:nvSpPr>
        <p:spPr bwMode="auto">
          <a:xfrm>
            <a:off x="3431000" y="2394251"/>
            <a:ext cx="1746231" cy="290618"/>
          </a:xfrm>
          <a:prstGeom prst="wedgeRectCallout">
            <a:avLst>
              <a:gd name="adj1" fmla="val -61592"/>
              <a:gd name="adj2" fmla="val -185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赤字表示について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編集した項目は赤字表示されます。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696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3.19 </a:t>
            </a:r>
            <a:r>
              <a:rPr lang="ja-JP" altLang="en-US" sz="1600" dirty="0">
                <a:latin typeface="Meiryo UI" panose="020B0604030504040204" pitchFamily="50" charset="-128"/>
                <a:ea typeface="Meiryo UI" panose="020B0604030504040204" pitchFamily="50" charset="-128"/>
              </a:rPr>
              <a:t>確認画面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518A8E3-F456-8B19-B790-3882D583A706}"/>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■カタログ編集時の確認画面のデータ概要情報は以下の通りです。</a:t>
            </a:r>
          </a:p>
        </p:txBody>
      </p:sp>
      <p:pic>
        <p:nvPicPr>
          <p:cNvPr id="14" name="図 13">
            <a:extLst>
              <a:ext uri="{FF2B5EF4-FFF2-40B4-BE49-F238E27FC236}">
                <a16:creationId xmlns:a16="http://schemas.microsoft.com/office/drawing/2014/main" id="{C380AC9D-BA19-3108-E39A-EC6C336EEA16}"/>
              </a:ext>
            </a:extLst>
          </p:cNvPr>
          <p:cNvPicPr>
            <a:picLocks noChangeAspect="1"/>
          </p:cNvPicPr>
          <p:nvPr/>
        </p:nvPicPr>
        <p:blipFill>
          <a:blip r:embed="rId2"/>
          <a:stretch>
            <a:fillRect/>
          </a:stretch>
        </p:blipFill>
        <p:spPr>
          <a:xfrm>
            <a:off x="604500" y="1839860"/>
            <a:ext cx="9301500" cy="1955325"/>
          </a:xfrm>
          <a:prstGeom prst="rect">
            <a:avLst/>
          </a:prstGeom>
        </p:spPr>
      </p:pic>
      <p:sp>
        <p:nvSpPr>
          <p:cNvPr id="9" name="吹き出し: 四角形 8">
            <a:extLst>
              <a:ext uri="{FF2B5EF4-FFF2-40B4-BE49-F238E27FC236}">
                <a16:creationId xmlns:a16="http://schemas.microsoft.com/office/drawing/2014/main" id="{C0F556BD-6892-40E2-9F46-09E5C255E1ED}"/>
              </a:ext>
            </a:extLst>
          </p:cNvPr>
          <p:cNvSpPr/>
          <p:nvPr/>
        </p:nvSpPr>
        <p:spPr bwMode="auto">
          <a:xfrm>
            <a:off x="4744046" y="1896668"/>
            <a:ext cx="2812422" cy="393418"/>
          </a:xfrm>
          <a:prstGeom prst="wedgeRectCallout">
            <a:avLst>
              <a:gd name="adj1" fmla="val 67244"/>
              <a:gd name="adj2" fmla="val 9966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紐づき関係のカタログへの反映について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概要情報に入力したすべてのデータがまとめて反映されます。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5" name="吹き出し: 四角形 4">
            <a:extLst>
              <a:ext uri="{FF2B5EF4-FFF2-40B4-BE49-F238E27FC236}">
                <a16:creationId xmlns:a16="http://schemas.microsoft.com/office/drawing/2014/main" id="{ECA775E8-F742-4E61-9A95-80ED91DC2D47}"/>
              </a:ext>
            </a:extLst>
          </p:cNvPr>
          <p:cNvSpPr/>
          <p:nvPr/>
        </p:nvSpPr>
        <p:spPr bwMode="auto">
          <a:xfrm>
            <a:off x="1135470" y="3582940"/>
            <a:ext cx="3732365" cy="538105"/>
          </a:xfrm>
          <a:prstGeom prst="wedgeRectCallout">
            <a:avLst>
              <a:gd name="adj1" fmla="val -18605"/>
              <a:gd name="adj2" fmla="val -11735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概要情報の赤字表示について</a:t>
            </a:r>
            <a:r>
              <a:rPr lang="en-US" altLang="ja-JP" sz="894" dirty="0">
                <a:solidFill>
                  <a:schemeClr val="tx1"/>
                </a:solidFill>
                <a:latin typeface="Meiryo UI" panose="020B0604030504040204" pitchFamily="50" charset="-128"/>
                <a:ea typeface="Meiryo UI" panose="020B0604030504040204" pitchFamily="50" charset="-128"/>
              </a:rPr>
              <a:t>]</a:t>
            </a:r>
          </a:p>
          <a:p>
            <a:r>
              <a:rPr lang="ja-JP" altLang="en-US" sz="894" dirty="0">
                <a:solidFill>
                  <a:schemeClr val="tx1"/>
                </a:solidFill>
                <a:latin typeface="Meiryo UI" panose="020B0604030504040204" pitchFamily="50" charset="-128"/>
                <a:ea typeface="Meiryo UI" panose="020B0604030504040204" pitchFamily="50" charset="-128"/>
              </a:rPr>
              <a:t>カタログ編集で、データの追加またはデータの削除を行った場合、登録内容変更の有無にかかわらず、概要情報の項目すべてを赤字で表示します。</a:t>
            </a:r>
            <a:endParaRPr lang="en-US" altLang="ja-JP" sz="894"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7631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F8E5C-6C83-4F5B-882D-FC6B4BDC1FE0}"/>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画面遷移図 </a:t>
            </a:r>
            <a:r>
              <a:rPr lang="en-US" altLang="ja-JP" sz="1600" dirty="0">
                <a:latin typeface="Meiryo UI" panose="020B0604030504040204" pitchFamily="50" charset="-128"/>
                <a:ea typeface="Meiryo UI" panose="020B0604030504040204" pitchFamily="50" charset="-128"/>
              </a:rPr>
              <a:t>&gt; 2.4 </a:t>
            </a:r>
            <a:r>
              <a:rPr lang="ja-JP" altLang="en-US" sz="1600" dirty="0">
                <a:latin typeface="Meiryo UI" panose="020B0604030504040204" pitchFamily="50" charset="-128"/>
                <a:ea typeface="Meiryo UI" panose="020B0604030504040204" pitchFamily="50" charset="-128"/>
              </a:rPr>
              <a:t>データセット情報画面～利用条件画面</a:t>
            </a:r>
            <a:endParaRPr kumimoji="1" lang="ja-JP" altLang="en-US" sz="1600" dirty="0"/>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42227" y="674817"/>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■データセット情報画面～利用条件画面までの画面遷移を示す。</a:t>
            </a:r>
          </a:p>
        </p:txBody>
      </p:sp>
      <p:sp>
        <p:nvSpPr>
          <p:cNvPr id="64" name="テキスト ボックス 63">
            <a:extLst>
              <a:ext uri="{FF2B5EF4-FFF2-40B4-BE49-F238E27FC236}">
                <a16:creationId xmlns:a16="http://schemas.microsoft.com/office/drawing/2014/main" id="{4A61023C-7BB8-4DA4-82DD-CC8AB417B717}"/>
              </a:ext>
            </a:extLst>
          </p:cNvPr>
          <p:cNvSpPr txBox="1"/>
          <p:nvPr/>
        </p:nvSpPr>
        <p:spPr>
          <a:xfrm>
            <a:off x="401388" y="2780117"/>
            <a:ext cx="2072572" cy="267446"/>
          </a:xfrm>
          <a:prstGeom prst="rect">
            <a:avLst/>
          </a:prstGeom>
          <a:noFill/>
        </p:spPr>
        <p:txBody>
          <a:bodyPr wrap="square" rtlCol="0">
            <a:spAutoFit/>
          </a:bodyPr>
          <a:lstStyle/>
          <a:p>
            <a:pPr algn="ctr"/>
            <a:r>
              <a:rPr lang="ja-JP" altLang="en-US" sz="1138" b="1" dirty="0">
                <a:latin typeface="Meiryo UI" panose="020B0604030504040204" pitchFamily="50" charset="-128"/>
                <a:ea typeface="Meiryo UI" panose="020B0604030504040204" pitchFamily="50" charset="-128"/>
              </a:rPr>
              <a:t>データセット情報画面</a:t>
            </a:r>
          </a:p>
        </p:txBody>
      </p:sp>
      <p:sp>
        <p:nvSpPr>
          <p:cNvPr id="67" name="テキスト ボックス 66">
            <a:extLst>
              <a:ext uri="{FF2B5EF4-FFF2-40B4-BE49-F238E27FC236}">
                <a16:creationId xmlns:a16="http://schemas.microsoft.com/office/drawing/2014/main" id="{35996D8E-205F-4986-8BAF-00E0739AC3B9}"/>
              </a:ext>
            </a:extLst>
          </p:cNvPr>
          <p:cNvSpPr txBox="1"/>
          <p:nvPr/>
        </p:nvSpPr>
        <p:spPr>
          <a:xfrm>
            <a:off x="2763236" y="2780117"/>
            <a:ext cx="2072571" cy="267446"/>
          </a:xfrm>
          <a:prstGeom prst="rect">
            <a:avLst/>
          </a:prstGeom>
          <a:noFill/>
        </p:spPr>
        <p:txBody>
          <a:bodyPr wrap="square" rtlCol="0">
            <a:spAutoFit/>
          </a:bodyPr>
          <a:lstStyle/>
          <a:p>
            <a:pPr algn="ctr"/>
            <a:r>
              <a:rPr lang="ja-JP" altLang="en-US" sz="1138" b="1" dirty="0">
                <a:latin typeface="Meiryo UI" panose="020B0604030504040204" pitchFamily="50" charset="-128"/>
                <a:ea typeface="Meiryo UI" panose="020B0604030504040204" pitchFamily="50" charset="-128"/>
              </a:rPr>
              <a:t>データ概要情報画面</a:t>
            </a:r>
          </a:p>
        </p:txBody>
      </p:sp>
      <p:sp>
        <p:nvSpPr>
          <p:cNvPr id="68" name="テキスト ボックス 67">
            <a:extLst>
              <a:ext uri="{FF2B5EF4-FFF2-40B4-BE49-F238E27FC236}">
                <a16:creationId xmlns:a16="http://schemas.microsoft.com/office/drawing/2014/main" id="{65861C7F-05BC-48E7-9F33-51B22A12AFC2}"/>
              </a:ext>
            </a:extLst>
          </p:cNvPr>
          <p:cNvSpPr txBox="1"/>
          <p:nvPr/>
        </p:nvSpPr>
        <p:spPr>
          <a:xfrm>
            <a:off x="4818696" y="2780117"/>
            <a:ext cx="2516453" cy="267446"/>
          </a:xfrm>
          <a:prstGeom prst="rect">
            <a:avLst/>
          </a:prstGeom>
          <a:noFill/>
        </p:spPr>
        <p:txBody>
          <a:bodyPr wrap="square" rtlCol="0">
            <a:spAutoFit/>
          </a:bodyPr>
          <a:lstStyle/>
          <a:p>
            <a:pPr algn="ctr"/>
            <a:r>
              <a:rPr lang="ja-JP" altLang="en-US" sz="1138" b="1" dirty="0">
                <a:latin typeface="Meiryo UI" panose="020B0604030504040204" pitchFamily="50" charset="-128"/>
                <a:ea typeface="Meiryo UI" panose="020B0604030504040204" pitchFamily="50" charset="-128"/>
              </a:rPr>
              <a:t>データセット情報</a:t>
            </a:r>
            <a:r>
              <a:rPr lang="en-US" altLang="ja-JP" sz="1138" b="1" dirty="0">
                <a:latin typeface="Meiryo UI" panose="020B0604030504040204" pitchFamily="50" charset="-128"/>
                <a:ea typeface="Meiryo UI" panose="020B0604030504040204" pitchFamily="50" charset="-128"/>
              </a:rPr>
              <a:t>(</a:t>
            </a:r>
            <a:r>
              <a:rPr lang="ja-JP" altLang="en-US" sz="1138" b="1" dirty="0">
                <a:latin typeface="Meiryo UI" panose="020B0604030504040204" pitchFamily="50" charset="-128"/>
                <a:ea typeface="Meiryo UI" panose="020B0604030504040204" pitchFamily="50" charset="-128"/>
              </a:rPr>
              <a:t>任意</a:t>
            </a:r>
            <a:r>
              <a:rPr lang="en-US" altLang="ja-JP" sz="1138" b="1" dirty="0">
                <a:latin typeface="Meiryo UI" panose="020B0604030504040204" pitchFamily="50" charset="-128"/>
                <a:ea typeface="Meiryo UI" panose="020B0604030504040204" pitchFamily="50" charset="-128"/>
              </a:rPr>
              <a:t>)</a:t>
            </a:r>
            <a:r>
              <a:rPr lang="ja-JP" altLang="en-US" sz="1138" b="1" dirty="0">
                <a:latin typeface="Meiryo UI" panose="020B0604030504040204" pitchFamily="50" charset="-128"/>
                <a:ea typeface="Meiryo UI" panose="020B0604030504040204" pitchFamily="50" charset="-128"/>
              </a:rPr>
              <a:t>画面</a:t>
            </a:r>
          </a:p>
        </p:txBody>
      </p:sp>
      <p:sp>
        <p:nvSpPr>
          <p:cNvPr id="75" name="テキスト ボックス 74">
            <a:extLst>
              <a:ext uri="{FF2B5EF4-FFF2-40B4-BE49-F238E27FC236}">
                <a16:creationId xmlns:a16="http://schemas.microsoft.com/office/drawing/2014/main" id="{CE2FC669-29C6-4397-B9E8-DC4A839E9336}"/>
              </a:ext>
            </a:extLst>
          </p:cNvPr>
          <p:cNvSpPr txBox="1"/>
          <p:nvPr/>
        </p:nvSpPr>
        <p:spPr>
          <a:xfrm>
            <a:off x="7724902" y="2780117"/>
            <a:ext cx="1601095" cy="267446"/>
          </a:xfrm>
          <a:prstGeom prst="rect">
            <a:avLst/>
          </a:prstGeom>
          <a:noFill/>
        </p:spPr>
        <p:txBody>
          <a:bodyPr wrap="square" rtlCol="0">
            <a:spAutoFit/>
          </a:bodyPr>
          <a:lstStyle/>
          <a:p>
            <a:pPr algn="ctr"/>
            <a:r>
              <a:rPr lang="ja-JP" altLang="en-US" sz="1138" b="1" dirty="0">
                <a:latin typeface="Meiryo UI" panose="020B0604030504040204" pitchFamily="50" charset="-128"/>
                <a:ea typeface="Meiryo UI" panose="020B0604030504040204" pitchFamily="50" charset="-128"/>
              </a:rPr>
              <a:t>利用条件画面</a:t>
            </a:r>
          </a:p>
        </p:txBody>
      </p:sp>
      <p:sp>
        <p:nvSpPr>
          <p:cNvPr id="36" name="正方形/長方形 35">
            <a:extLst>
              <a:ext uri="{FF2B5EF4-FFF2-40B4-BE49-F238E27FC236}">
                <a16:creationId xmlns:a16="http://schemas.microsoft.com/office/drawing/2014/main" id="{334A2729-47DE-4C94-A6B3-34D64C5771D0}"/>
              </a:ext>
            </a:extLst>
          </p:cNvPr>
          <p:cNvSpPr/>
          <p:nvPr/>
        </p:nvSpPr>
        <p:spPr>
          <a:xfrm>
            <a:off x="234001" y="1476868"/>
            <a:ext cx="9445885" cy="449622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1463" b="1" dirty="0">
                <a:solidFill>
                  <a:schemeClr val="accent6"/>
                </a:solidFill>
              </a:rPr>
              <a:t>カタログ作成画面</a:t>
            </a:r>
          </a:p>
        </p:txBody>
      </p:sp>
      <p:cxnSp>
        <p:nvCxnSpPr>
          <p:cNvPr id="13" name="直線矢印コネクタ 12">
            <a:extLst>
              <a:ext uri="{FF2B5EF4-FFF2-40B4-BE49-F238E27FC236}">
                <a16:creationId xmlns:a16="http://schemas.microsoft.com/office/drawing/2014/main" id="{79EE7C2A-C664-694B-2782-E951417CB0B5}"/>
              </a:ext>
            </a:extLst>
          </p:cNvPr>
          <p:cNvCxnSpPr>
            <a:cxnSpLocks/>
          </p:cNvCxnSpPr>
          <p:nvPr/>
        </p:nvCxnSpPr>
        <p:spPr>
          <a:xfrm>
            <a:off x="2473960" y="3618236"/>
            <a:ext cx="2312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69F6430C-8157-AD8B-3643-C7B33AE3B86F}"/>
              </a:ext>
            </a:extLst>
          </p:cNvPr>
          <p:cNvCxnSpPr>
            <a:cxnSpLocks/>
          </p:cNvCxnSpPr>
          <p:nvPr/>
        </p:nvCxnSpPr>
        <p:spPr>
          <a:xfrm>
            <a:off x="4838965" y="3618237"/>
            <a:ext cx="231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EFE90E1D-0A20-2C75-BE7B-C9681D4499FD}"/>
              </a:ext>
            </a:extLst>
          </p:cNvPr>
          <p:cNvCxnSpPr>
            <a:cxnSpLocks/>
          </p:cNvCxnSpPr>
          <p:nvPr/>
        </p:nvCxnSpPr>
        <p:spPr>
          <a:xfrm flipV="1">
            <a:off x="7205987" y="3618236"/>
            <a:ext cx="2312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図 5">
            <a:extLst>
              <a:ext uri="{FF2B5EF4-FFF2-40B4-BE49-F238E27FC236}">
                <a16:creationId xmlns:a16="http://schemas.microsoft.com/office/drawing/2014/main" id="{B122DFC5-565F-5C7B-8724-1E13871DACBF}"/>
              </a:ext>
            </a:extLst>
          </p:cNvPr>
          <p:cNvPicPr>
            <a:picLocks noChangeAspect="1"/>
          </p:cNvPicPr>
          <p:nvPr/>
        </p:nvPicPr>
        <p:blipFill>
          <a:blip r:embed="rId2"/>
          <a:stretch>
            <a:fillRect/>
          </a:stretch>
        </p:blipFill>
        <p:spPr>
          <a:xfrm>
            <a:off x="7447284" y="3038598"/>
            <a:ext cx="2138400" cy="1150990"/>
          </a:xfrm>
          <a:prstGeom prst="rect">
            <a:avLst/>
          </a:prstGeom>
        </p:spPr>
      </p:pic>
      <p:pic>
        <p:nvPicPr>
          <p:cNvPr id="8" name="図 7">
            <a:extLst>
              <a:ext uri="{FF2B5EF4-FFF2-40B4-BE49-F238E27FC236}">
                <a16:creationId xmlns:a16="http://schemas.microsoft.com/office/drawing/2014/main" id="{B1FED8FB-B48F-D603-8B7C-17158871DE91}"/>
              </a:ext>
            </a:extLst>
          </p:cNvPr>
          <p:cNvPicPr>
            <a:picLocks noChangeAspect="1"/>
          </p:cNvPicPr>
          <p:nvPr/>
        </p:nvPicPr>
        <p:blipFill>
          <a:blip r:embed="rId3"/>
          <a:stretch>
            <a:fillRect/>
          </a:stretch>
        </p:blipFill>
        <p:spPr>
          <a:xfrm>
            <a:off x="5065570" y="3038183"/>
            <a:ext cx="2138400" cy="1150443"/>
          </a:xfrm>
          <a:prstGeom prst="rect">
            <a:avLst/>
          </a:prstGeom>
        </p:spPr>
      </p:pic>
      <p:pic>
        <p:nvPicPr>
          <p:cNvPr id="10" name="図 9">
            <a:extLst>
              <a:ext uri="{FF2B5EF4-FFF2-40B4-BE49-F238E27FC236}">
                <a16:creationId xmlns:a16="http://schemas.microsoft.com/office/drawing/2014/main" id="{8E035F1F-836E-7B8C-D7CA-7492A3EE3B6F}"/>
              </a:ext>
            </a:extLst>
          </p:cNvPr>
          <p:cNvPicPr>
            <a:picLocks noChangeAspect="1"/>
          </p:cNvPicPr>
          <p:nvPr/>
        </p:nvPicPr>
        <p:blipFill>
          <a:blip r:embed="rId4"/>
          <a:stretch>
            <a:fillRect/>
          </a:stretch>
        </p:blipFill>
        <p:spPr>
          <a:xfrm>
            <a:off x="2703538" y="3040566"/>
            <a:ext cx="2138400" cy="1151172"/>
          </a:xfrm>
          <a:prstGeom prst="rect">
            <a:avLst/>
          </a:prstGeom>
        </p:spPr>
      </p:pic>
      <p:pic>
        <p:nvPicPr>
          <p:cNvPr id="12" name="図 11">
            <a:extLst>
              <a:ext uri="{FF2B5EF4-FFF2-40B4-BE49-F238E27FC236}">
                <a16:creationId xmlns:a16="http://schemas.microsoft.com/office/drawing/2014/main" id="{1A691DC3-DE44-D9C5-5D20-CE2CEE134682}"/>
              </a:ext>
            </a:extLst>
          </p:cNvPr>
          <p:cNvPicPr>
            <a:picLocks noChangeAspect="1"/>
          </p:cNvPicPr>
          <p:nvPr/>
        </p:nvPicPr>
        <p:blipFill>
          <a:blip r:embed="rId5"/>
          <a:stretch>
            <a:fillRect/>
          </a:stretch>
        </p:blipFill>
        <p:spPr>
          <a:xfrm>
            <a:off x="398083" y="3041828"/>
            <a:ext cx="2138400" cy="1152815"/>
          </a:xfrm>
          <a:prstGeom prst="rect">
            <a:avLst/>
          </a:prstGeom>
        </p:spPr>
      </p:pic>
    </p:spTree>
    <p:extLst>
      <p:ext uri="{BB962C8B-B14F-4D97-AF65-F5344CB8AC3E}">
        <p14:creationId xmlns:p14="http://schemas.microsoft.com/office/powerpoint/2010/main" val="2191878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3.20 </a:t>
            </a:r>
            <a:r>
              <a:rPr lang="ja-JP" altLang="en-US" sz="1600" dirty="0">
                <a:latin typeface="Meiryo UI" panose="020B0604030504040204" pitchFamily="50" charset="-128"/>
                <a:ea typeface="Meiryo UI" panose="020B0604030504040204" pitchFamily="50" charset="-128"/>
              </a:rPr>
              <a:t>完了画面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pic>
        <p:nvPicPr>
          <p:cNvPr id="16" name="図 15">
            <a:extLst>
              <a:ext uri="{FF2B5EF4-FFF2-40B4-BE49-F238E27FC236}">
                <a16:creationId xmlns:a16="http://schemas.microsoft.com/office/drawing/2014/main" id="{450F5FD7-E72C-92E3-7C46-97131D4238BE}"/>
              </a:ext>
            </a:extLst>
          </p:cNvPr>
          <p:cNvPicPr>
            <a:picLocks noChangeAspect="1"/>
          </p:cNvPicPr>
          <p:nvPr/>
        </p:nvPicPr>
        <p:blipFill>
          <a:blip r:embed="rId2"/>
          <a:stretch>
            <a:fillRect/>
          </a:stretch>
        </p:blipFill>
        <p:spPr>
          <a:xfrm>
            <a:off x="414197" y="1028612"/>
            <a:ext cx="9257803" cy="5061133"/>
          </a:xfrm>
          <a:prstGeom prst="rect">
            <a:avLst/>
          </a:prstGeom>
        </p:spPr>
      </p:pic>
      <p:sp>
        <p:nvSpPr>
          <p:cNvPr id="8" name="正方形/長方形 7">
            <a:extLst>
              <a:ext uri="{FF2B5EF4-FFF2-40B4-BE49-F238E27FC236}">
                <a16:creationId xmlns:a16="http://schemas.microsoft.com/office/drawing/2014/main" id="{0A86BDA8-2943-4AEC-AE02-08829FC5D512}"/>
              </a:ext>
            </a:extLst>
          </p:cNvPr>
          <p:cNvSpPr/>
          <p:nvPr/>
        </p:nvSpPr>
        <p:spPr>
          <a:xfrm>
            <a:off x="4953001" y="1531926"/>
            <a:ext cx="4538802" cy="727042"/>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登録情報の表示について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横断検索カタログのみ作成・編集をした場合は、横断カタログの登録情報のみが表示されます。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詳細検索カタログのみ作成・編集をした場合は、詳細カタログの登録情報のみが表示されます。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横断・詳細検索カタログを作成・編集をした場合は、両カタログへの登録情報が表示されます。</a:t>
            </a:r>
          </a:p>
        </p:txBody>
      </p:sp>
      <p:sp>
        <p:nvSpPr>
          <p:cNvPr id="15" name="吹き出し: 四角形 14">
            <a:extLst>
              <a:ext uri="{FF2B5EF4-FFF2-40B4-BE49-F238E27FC236}">
                <a16:creationId xmlns:a16="http://schemas.microsoft.com/office/drawing/2014/main" id="{BE937D75-CE74-4CEC-9336-39FD2CCA0480}"/>
              </a:ext>
            </a:extLst>
          </p:cNvPr>
          <p:cNvSpPr/>
          <p:nvPr/>
        </p:nvSpPr>
        <p:spPr bwMode="auto">
          <a:xfrm>
            <a:off x="3815661" y="4716379"/>
            <a:ext cx="2677805" cy="654591"/>
          </a:xfrm>
          <a:prstGeom prst="wedgeRectCallout">
            <a:avLst>
              <a:gd name="adj1" fmla="val -57128"/>
              <a:gd name="adj2" fmla="val 6515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取得に失敗した場合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来歴登録の有無に「来歴登録を行う」を選択し、来歴登録に失敗した場合、エラーメッセージと該当するリソースの配信のの名称が表示されます。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45494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3.20 </a:t>
            </a:r>
            <a:r>
              <a:rPr lang="ja-JP" altLang="en-US" sz="1600" dirty="0">
                <a:latin typeface="Meiryo UI" panose="020B0604030504040204" pitchFamily="50" charset="-128"/>
                <a:ea typeface="Meiryo UI" panose="020B0604030504040204" pitchFamily="50" charset="-128"/>
              </a:rPr>
              <a:t>完了画面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06D193C3-00AD-3BE3-1098-19530AA6A54A}"/>
              </a:ext>
            </a:extLst>
          </p:cNvPr>
          <p:cNvPicPr>
            <a:picLocks noChangeAspect="1"/>
          </p:cNvPicPr>
          <p:nvPr/>
        </p:nvPicPr>
        <p:blipFill>
          <a:blip r:embed="rId2"/>
          <a:stretch>
            <a:fillRect/>
          </a:stretch>
        </p:blipFill>
        <p:spPr>
          <a:xfrm>
            <a:off x="328863" y="952139"/>
            <a:ext cx="9491119" cy="5191988"/>
          </a:xfrm>
          <a:prstGeom prst="rect">
            <a:avLst/>
          </a:prstGeom>
        </p:spPr>
      </p:pic>
      <p:sp>
        <p:nvSpPr>
          <p:cNvPr id="4" name="吹き出し: 四角形 3">
            <a:extLst>
              <a:ext uri="{FF2B5EF4-FFF2-40B4-BE49-F238E27FC236}">
                <a16:creationId xmlns:a16="http://schemas.microsoft.com/office/drawing/2014/main" id="{CF491718-023E-3516-C47B-DF67E9715C7E}"/>
              </a:ext>
            </a:extLst>
          </p:cNvPr>
          <p:cNvSpPr/>
          <p:nvPr/>
        </p:nvSpPr>
        <p:spPr bwMode="auto">
          <a:xfrm>
            <a:off x="3618473" y="1920517"/>
            <a:ext cx="2436033" cy="472727"/>
          </a:xfrm>
          <a:prstGeom prst="wedgeRectCallout">
            <a:avLst>
              <a:gd name="adj1" fmla="val -63075"/>
              <a:gd name="adj2" fmla="val -3543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横断カタログ登録先への移動ボタン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押下すると登録したカタログを横断検索用</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のサイトで確認することができます。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5" name="吹き出し: 四角形 4">
            <a:extLst>
              <a:ext uri="{FF2B5EF4-FFF2-40B4-BE49-F238E27FC236}">
                <a16:creationId xmlns:a16="http://schemas.microsoft.com/office/drawing/2014/main" id="{1986E6EE-E7E4-C76B-604E-FE2F280D0D89}"/>
              </a:ext>
            </a:extLst>
          </p:cNvPr>
          <p:cNvSpPr/>
          <p:nvPr/>
        </p:nvSpPr>
        <p:spPr bwMode="auto">
          <a:xfrm>
            <a:off x="6326250" y="1214226"/>
            <a:ext cx="2677805" cy="654591"/>
          </a:xfrm>
          <a:prstGeom prst="wedgeRectCallout">
            <a:avLst>
              <a:gd name="adj1" fmla="val -104455"/>
              <a:gd name="adj2" fmla="val -2062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を取得しなかった場合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来歴登録の有無に「来歴登録を行わない」を選択した場合、確認メッセージと該当するリソースの配信のの名称が表示されます。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417970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3.20 </a:t>
            </a:r>
            <a:r>
              <a:rPr lang="ja-JP" altLang="en-US" sz="1600" dirty="0">
                <a:latin typeface="Meiryo UI" panose="020B0604030504040204" pitchFamily="50" charset="-128"/>
                <a:ea typeface="Meiryo UI" panose="020B0604030504040204" pitchFamily="50" charset="-128"/>
              </a:rPr>
              <a:t>完了画面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994B708F-5D11-E9CF-2BF7-06459AA54D1D}"/>
              </a:ext>
            </a:extLst>
          </p:cNvPr>
          <p:cNvPicPr>
            <a:picLocks noChangeAspect="1"/>
          </p:cNvPicPr>
          <p:nvPr/>
        </p:nvPicPr>
        <p:blipFill>
          <a:blip r:embed="rId2"/>
          <a:stretch>
            <a:fillRect/>
          </a:stretch>
        </p:blipFill>
        <p:spPr>
          <a:xfrm>
            <a:off x="234000" y="1005593"/>
            <a:ext cx="9457313" cy="5178638"/>
          </a:xfrm>
          <a:prstGeom prst="rect">
            <a:avLst/>
          </a:prstGeom>
        </p:spPr>
      </p:pic>
      <p:sp>
        <p:nvSpPr>
          <p:cNvPr id="10" name="吹き出し: 四角形 9">
            <a:extLst>
              <a:ext uri="{FF2B5EF4-FFF2-40B4-BE49-F238E27FC236}">
                <a16:creationId xmlns:a16="http://schemas.microsoft.com/office/drawing/2014/main" id="{1BEBBA0F-CA5D-A55E-4722-0D2B9117AB81}"/>
              </a:ext>
            </a:extLst>
          </p:cNvPr>
          <p:cNvSpPr/>
          <p:nvPr/>
        </p:nvSpPr>
        <p:spPr bwMode="auto">
          <a:xfrm>
            <a:off x="3321693" y="4992580"/>
            <a:ext cx="2436033" cy="472727"/>
          </a:xfrm>
          <a:prstGeom prst="wedgeRectCallout">
            <a:avLst>
              <a:gd name="adj1" fmla="val -56819"/>
              <a:gd name="adj2" fmla="val -658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詳細カタログ登録先への移動ボタン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押下すると登録したカタログを詳細検索用</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のサイトで確認することができます。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956D2BAD-B853-243E-235C-1B24F30F5D34}"/>
              </a:ext>
            </a:extLst>
          </p:cNvPr>
          <p:cNvSpPr/>
          <p:nvPr/>
        </p:nvSpPr>
        <p:spPr bwMode="auto">
          <a:xfrm>
            <a:off x="6737131" y="4744063"/>
            <a:ext cx="2436033" cy="838650"/>
          </a:xfrm>
          <a:prstGeom prst="wedgeRectCallout">
            <a:avLst>
              <a:gd name="adj1" fmla="val 44046"/>
              <a:gd name="adj2" fmla="val 7559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別のデータセットを引き続き入力ボタン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押下すると、カタログ作成画面に遷移します。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その際、カタログの登録先</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が引き継がれます。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本ボタンは横断カタログ作成、詳細カタログ作成、横断・詳細カタログ作成時のみ表示されます。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82668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0ABC5C3-E6AD-5A38-47D4-7055176B0F9F}"/>
              </a:ext>
            </a:extLst>
          </p:cNvPr>
          <p:cNvPicPr>
            <a:picLocks noChangeAspect="1"/>
          </p:cNvPicPr>
          <p:nvPr/>
        </p:nvPicPr>
        <p:blipFill>
          <a:blip r:embed="rId2"/>
          <a:stretch>
            <a:fillRect/>
          </a:stretch>
        </p:blipFill>
        <p:spPr>
          <a:xfrm>
            <a:off x="86089" y="1283045"/>
            <a:ext cx="9733821" cy="5261672"/>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(1) - </a:t>
            </a:r>
            <a:r>
              <a:rPr lang="ja-JP" altLang="en-US" sz="1600" dirty="0">
                <a:latin typeface="Meiryo UI" panose="020B0604030504040204" pitchFamily="50" charset="-128"/>
                <a:ea typeface="Meiryo UI" panose="020B0604030504040204" pitchFamily="50" charset="-128"/>
              </a:rPr>
              <a:t>データセット情報画面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DCD26BA8-63D7-4D88-AADF-4EF3192A600B}"/>
              </a:ext>
            </a:extLst>
          </p:cNvPr>
          <p:cNvSpPr/>
          <p:nvPr/>
        </p:nvSpPr>
        <p:spPr bwMode="auto">
          <a:xfrm>
            <a:off x="5117678" y="2392837"/>
            <a:ext cx="4183822" cy="413567"/>
          </a:xfrm>
          <a:prstGeom prst="wedgeRectCallout">
            <a:avLst>
              <a:gd name="adj1" fmla="val -60046"/>
              <a:gd name="adj2" fmla="val 3607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データセットのタイトル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カタログ作成時は入力必須項目ですが、テンプレート編集時は入力必須ではありません。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4C1A884B-7DF5-4E46-885C-CC11E23A2F2E}"/>
              </a:ext>
            </a:extLst>
          </p:cNvPr>
          <p:cNvSpPr/>
          <p:nvPr/>
        </p:nvSpPr>
        <p:spPr bwMode="auto">
          <a:xfrm>
            <a:off x="5302675" y="3500314"/>
            <a:ext cx="4183822" cy="413567"/>
          </a:xfrm>
          <a:prstGeom prst="wedgeRectCallout">
            <a:avLst>
              <a:gd name="adj1" fmla="val -57070"/>
              <a:gd name="adj2" fmla="val 3351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カタログ作成時は入力必須項目ですが、テンプレート編集時は入力必須ではありません。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728B12BC-7D71-4A4E-8041-576669AC57CD}"/>
              </a:ext>
            </a:extLst>
          </p:cNvPr>
          <p:cNvSpPr/>
          <p:nvPr/>
        </p:nvSpPr>
        <p:spPr>
          <a:xfrm>
            <a:off x="6755950" y="1563473"/>
            <a:ext cx="2827320" cy="4320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テンプレート編集画面</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カタログ作成時に適用されるデフォルト値を入力します。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0075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B3B91ED-7A84-A698-20BC-0EC8089C6826}"/>
              </a:ext>
            </a:extLst>
          </p:cNvPr>
          <p:cNvPicPr>
            <a:picLocks noChangeAspect="1"/>
          </p:cNvPicPr>
          <p:nvPr/>
        </p:nvPicPr>
        <p:blipFill>
          <a:blip r:embed="rId2"/>
          <a:stretch>
            <a:fillRect/>
          </a:stretch>
        </p:blipFill>
        <p:spPr>
          <a:xfrm>
            <a:off x="144744" y="1154097"/>
            <a:ext cx="9616511" cy="5203601"/>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(2) - </a:t>
            </a:r>
            <a:r>
              <a:rPr lang="ja-JP" altLang="en-US" sz="1600" dirty="0">
                <a:latin typeface="Meiryo UI" panose="020B0604030504040204" pitchFamily="50" charset="-128"/>
                <a:ea typeface="Meiryo UI" panose="020B0604030504040204" pitchFamily="50" charset="-128"/>
              </a:rPr>
              <a:t>データ概要情報画面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4C1A884B-7DF5-4E46-885C-CC11E23A2F2E}"/>
              </a:ext>
            </a:extLst>
          </p:cNvPr>
          <p:cNvSpPr/>
          <p:nvPr/>
        </p:nvSpPr>
        <p:spPr bwMode="auto">
          <a:xfrm>
            <a:off x="4767750" y="2078160"/>
            <a:ext cx="4127675" cy="386608"/>
          </a:xfrm>
          <a:prstGeom prst="wedgeRectCallout">
            <a:avLst>
              <a:gd name="adj1" fmla="val -60438"/>
              <a:gd name="adj2" fmla="val 3641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リソース提供手段の識別子</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カタログ作成時は入力必須項目ですが、テンプレート編集時は入力必須ではありません。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305FA3C0-CFA3-4BC1-A6F1-56B522DC6435}"/>
              </a:ext>
            </a:extLst>
          </p:cNvPr>
          <p:cNvSpPr/>
          <p:nvPr/>
        </p:nvSpPr>
        <p:spPr>
          <a:xfrm>
            <a:off x="6268369" y="676655"/>
            <a:ext cx="3033131" cy="977248"/>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テンプレート編集時の概要情報画面について：</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テンプレートとして設定できる概要情報は</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また、入力支援方法デフォルト値は設定できません。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・入力支援方法</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・来歴登録の有無（「来歴登録を行わない」で固定）</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p>
          <a:p>
            <a:r>
              <a:rPr lang="ja-JP" altLang="en-US" sz="900" dirty="0">
                <a:solidFill>
                  <a:schemeClr val="tx1"/>
                </a:solidFill>
                <a:latin typeface="Meiryo UI" panose="020B0604030504040204" pitchFamily="50" charset="-128"/>
                <a:ea typeface="Meiryo UI" panose="020B0604030504040204" pitchFamily="50" charset="-128"/>
              </a:rPr>
              <a:t>　・前段イベント識別子（データ名と</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を除く）</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500196A4-5D63-AA3B-183D-BD36462C0136}"/>
              </a:ext>
            </a:extLst>
          </p:cNvPr>
          <p:cNvSpPr/>
          <p:nvPr/>
        </p:nvSpPr>
        <p:spPr bwMode="auto">
          <a:xfrm>
            <a:off x="3960382" y="3429000"/>
            <a:ext cx="4233267" cy="386608"/>
          </a:xfrm>
          <a:prstGeom prst="wedgeRectCallout">
            <a:avLst>
              <a:gd name="adj1" fmla="val -60438"/>
              <a:gd name="adj2" fmla="val 3641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カタログ作成時は入力必須項目ですが、テンプレート編集時は入力必須ではありません。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99673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(3) -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F26CA673-7A9E-E871-7F78-2DA482812D8C}"/>
              </a:ext>
            </a:extLst>
          </p:cNvPr>
          <p:cNvPicPr>
            <a:picLocks noChangeAspect="1"/>
          </p:cNvPicPr>
          <p:nvPr/>
        </p:nvPicPr>
        <p:blipFill>
          <a:blip r:embed="rId2"/>
          <a:stretch>
            <a:fillRect/>
          </a:stretch>
        </p:blipFill>
        <p:spPr>
          <a:xfrm>
            <a:off x="248572" y="1191442"/>
            <a:ext cx="9444361" cy="5097123"/>
          </a:xfrm>
          <a:prstGeom prst="rect">
            <a:avLst/>
          </a:prstGeom>
        </p:spPr>
      </p:pic>
    </p:spTree>
    <p:extLst>
      <p:ext uri="{BB962C8B-B14F-4D97-AF65-F5344CB8AC3E}">
        <p14:creationId xmlns:p14="http://schemas.microsoft.com/office/powerpoint/2010/main" val="15543282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(4) – </a:t>
            </a:r>
            <a:r>
              <a:rPr lang="ja-JP" altLang="en-US" sz="1600" dirty="0">
                <a:latin typeface="Meiryo UI" panose="020B0604030504040204" pitchFamily="50" charset="-128"/>
                <a:ea typeface="Meiryo UI" panose="020B0604030504040204" pitchFamily="50" charset="-128"/>
              </a:rPr>
              <a:t>利用条件画面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79F4AEEE-BE15-4F57-0099-89934AC17D54}"/>
              </a:ext>
            </a:extLst>
          </p:cNvPr>
          <p:cNvPicPr>
            <a:picLocks noChangeAspect="1"/>
          </p:cNvPicPr>
          <p:nvPr/>
        </p:nvPicPr>
        <p:blipFill>
          <a:blip r:embed="rId2"/>
          <a:stretch>
            <a:fillRect/>
          </a:stretch>
        </p:blipFill>
        <p:spPr>
          <a:xfrm>
            <a:off x="71022" y="1263509"/>
            <a:ext cx="9763956" cy="5271671"/>
          </a:xfrm>
          <a:prstGeom prst="rect">
            <a:avLst/>
          </a:prstGeom>
        </p:spPr>
      </p:pic>
    </p:spTree>
    <p:extLst>
      <p:ext uri="{BB962C8B-B14F-4D97-AF65-F5344CB8AC3E}">
        <p14:creationId xmlns:p14="http://schemas.microsoft.com/office/powerpoint/2010/main" val="12562595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E9B6E79-1B5D-3A4E-A1CE-1A6712B25DC4}"/>
              </a:ext>
            </a:extLst>
          </p:cNvPr>
          <p:cNvPicPr>
            <a:picLocks noChangeAspect="1"/>
          </p:cNvPicPr>
          <p:nvPr/>
        </p:nvPicPr>
        <p:blipFill>
          <a:blip r:embed="rId2"/>
          <a:stretch>
            <a:fillRect/>
          </a:stretch>
        </p:blipFill>
        <p:spPr>
          <a:xfrm>
            <a:off x="177553" y="1111017"/>
            <a:ext cx="9550893" cy="516522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(5) – </a:t>
            </a:r>
            <a:r>
              <a:rPr lang="ja-JP" altLang="en-US" sz="1600" dirty="0">
                <a:latin typeface="Meiryo UI" panose="020B0604030504040204" pitchFamily="50" charset="-128"/>
                <a:ea typeface="Meiryo UI" panose="020B0604030504040204" pitchFamily="50" charset="-128"/>
              </a:rPr>
              <a:t>確認画面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AFF97D0E-D4DC-4935-8386-30B1DD04862B}"/>
              </a:ext>
            </a:extLst>
          </p:cNvPr>
          <p:cNvSpPr/>
          <p:nvPr/>
        </p:nvSpPr>
        <p:spPr>
          <a:xfrm>
            <a:off x="5264458" y="3130568"/>
            <a:ext cx="2243753" cy="748974"/>
          </a:xfrm>
          <a:prstGeom prst="wedgeRectCallout">
            <a:avLst>
              <a:gd name="adj1" fmla="val 73079"/>
              <a:gd name="adj2" fmla="val 40389"/>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表示形式</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同行の項目の表示形式を選択します。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表示形式が選択できない項目については、プルダウンが非活性状態となり、対応表示形式が表示されます。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DCDB2D5B-37A3-43D6-9C58-50506929B1AE}"/>
              </a:ext>
            </a:extLst>
          </p:cNvPr>
          <p:cNvSpPr/>
          <p:nvPr/>
        </p:nvSpPr>
        <p:spPr>
          <a:xfrm>
            <a:off x="6310325" y="5482341"/>
            <a:ext cx="2569344" cy="327163"/>
          </a:xfrm>
          <a:prstGeom prst="wedgeRectCallout">
            <a:avLst>
              <a:gd name="adj1" fmla="val 68244"/>
              <a:gd name="adj2" fmla="val 115348"/>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テンプレート更新ボタン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テンプレートを更新し、メニュー選択画面へ遷移します。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5" name="吹き出し: 四角形 4">
            <a:extLst>
              <a:ext uri="{FF2B5EF4-FFF2-40B4-BE49-F238E27FC236}">
                <a16:creationId xmlns:a16="http://schemas.microsoft.com/office/drawing/2014/main" id="{6F42CF5E-28EB-09A4-84A8-E183333D3863}"/>
              </a:ext>
            </a:extLst>
          </p:cNvPr>
          <p:cNvSpPr/>
          <p:nvPr/>
        </p:nvSpPr>
        <p:spPr bwMode="auto">
          <a:xfrm>
            <a:off x="6097261" y="6253657"/>
            <a:ext cx="1989127" cy="327163"/>
          </a:xfrm>
          <a:prstGeom prst="wedgeRectCallout">
            <a:avLst>
              <a:gd name="adj1" fmla="val 70931"/>
              <a:gd name="adj2" fmla="val -6406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押下すると利用条件画面に遷移します。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98327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4EA6F97A-5A2E-790B-2A0C-F580B1232461}"/>
              </a:ext>
            </a:extLst>
          </p:cNvPr>
          <p:cNvPicPr>
            <a:picLocks noChangeAspect="1"/>
          </p:cNvPicPr>
          <p:nvPr/>
        </p:nvPicPr>
        <p:blipFill>
          <a:blip r:embed="rId3"/>
          <a:stretch>
            <a:fillRect/>
          </a:stretch>
        </p:blipFill>
        <p:spPr>
          <a:xfrm>
            <a:off x="142841" y="4634158"/>
            <a:ext cx="9075553" cy="1280970"/>
          </a:xfrm>
          <a:prstGeom prst="rect">
            <a:avLst/>
          </a:prstGeom>
          <a:ln>
            <a:solidFill>
              <a:schemeClr val="accent3"/>
            </a:solidFill>
          </a:ln>
        </p:spPr>
      </p:pic>
      <p:pic>
        <p:nvPicPr>
          <p:cNvPr id="9" name="図 8">
            <a:extLst>
              <a:ext uri="{FF2B5EF4-FFF2-40B4-BE49-F238E27FC236}">
                <a16:creationId xmlns:a16="http://schemas.microsoft.com/office/drawing/2014/main" id="{63C47312-4853-B4B2-3483-0624539F1AC9}"/>
              </a:ext>
            </a:extLst>
          </p:cNvPr>
          <p:cNvPicPr>
            <a:picLocks noChangeAspect="1"/>
          </p:cNvPicPr>
          <p:nvPr/>
        </p:nvPicPr>
        <p:blipFill>
          <a:blip r:embed="rId4"/>
          <a:stretch>
            <a:fillRect/>
          </a:stretch>
        </p:blipFill>
        <p:spPr>
          <a:xfrm>
            <a:off x="123311" y="2955812"/>
            <a:ext cx="9075553" cy="1256801"/>
          </a:xfrm>
          <a:prstGeom prst="rect">
            <a:avLst/>
          </a:prstGeom>
          <a:ln>
            <a:solidFill>
              <a:schemeClr val="accent3"/>
            </a:solidFill>
          </a:ln>
        </p:spPr>
      </p:pic>
      <p:pic>
        <p:nvPicPr>
          <p:cNvPr id="7" name="図 6">
            <a:extLst>
              <a:ext uri="{FF2B5EF4-FFF2-40B4-BE49-F238E27FC236}">
                <a16:creationId xmlns:a16="http://schemas.microsoft.com/office/drawing/2014/main" id="{5B8118A7-7EFD-22B2-F3F5-70862CFC8264}"/>
              </a:ext>
            </a:extLst>
          </p:cNvPr>
          <p:cNvPicPr>
            <a:picLocks noChangeAspect="1"/>
          </p:cNvPicPr>
          <p:nvPr/>
        </p:nvPicPr>
        <p:blipFill>
          <a:blip r:embed="rId5"/>
          <a:stretch>
            <a:fillRect/>
          </a:stretch>
        </p:blipFill>
        <p:spPr>
          <a:xfrm>
            <a:off x="152795" y="1802167"/>
            <a:ext cx="9075553" cy="619617"/>
          </a:xfrm>
          <a:prstGeom prst="rect">
            <a:avLst/>
          </a:prstGeom>
          <a:ln>
            <a:solidFill>
              <a:schemeClr val="accent3"/>
            </a:solidFill>
          </a:ln>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3.22 </a:t>
            </a:r>
            <a:r>
              <a:rPr lang="ja-JP" altLang="en-US" sz="1600" dirty="0">
                <a:latin typeface="Meiryo UI" panose="020B0604030504040204" pitchFamily="50" charset="-128"/>
                <a:ea typeface="Meiryo UI" panose="020B0604030504040204" pitchFamily="50" charset="-128"/>
              </a:rPr>
              <a:t>テンプレート適用</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B59B044-0363-4402-82BD-68E3FB94BA5D}"/>
              </a:ext>
            </a:extLst>
          </p:cNvPr>
          <p:cNvSpPr/>
          <p:nvPr/>
        </p:nvSpPr>
        <p:spPr>
          <a:xfrm>
            <a:off x="150743" y="1531582"/>
            <a:ext cx="1639526"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テンプレート編集の確認画面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E0C8FB7D-3535-4A45-86CF-EF20D7E8F212}"/>
              </a:ext>
            </a:extLst>
          </p:cNvPr>
          <p:cNvSpPr/>
          <p:nvPr/>
        </p:nvSpPr>
        <p:spPr>
          <a:xfrm>
            <a:off x="114168" y="2728637"/>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2A0ED895-234A-4344-B214-82A03C71FA18}"/>
              </a:ext>
            </a:extLst>
          </p:cNvPr>
          <p:cNvSpPr/>
          <p:nvPr/>
        </p:nvSpPr>
        <p:spPr>
          <a:xfrm>
            <a:off x="6502852" y="1615954"/>
            <a:ext cx="1639526" cy="259872"/>
          </a:xfrm>
          <a:prstGeom prst="wedgeRectCallout">
            <a:avLst>
              <a:gd name="adj1" fmla="val -407"/>
              <a:gd name="adj2" fmla="val 106655"/>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「必須入力表示」を選択します。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17738D24-E90A-4204-9187-5CA2AA14E3CE}"/>
              </a:ext>
            </a:extLst>
          </p:cNvPr>
          <p:cNvSpPr/>
          <p:nvPr/>
        </p:nvSpPr>
        <p:spPr>
          <a:xfrm>
            <a:off x="2092285" y="1983434"/>
            <a:ext cx="1367459" cy="351000"/>
          </a:xfrm>
          <a:prstGeom prst="wedgeRectCallout">
            <a:avLst>
              <a:gd name="adj1" fmla="val -78342"/>
              <a:gd name="adj2" fmla="val 17503"/>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デフォルト値を設定します。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70D820B9-8DD5-417A-B92B-6855DF1309FE}"/>
              </a:ext>
            </a:extLst>
          </p:cNvPr>
          <p:cNvSpPr/>
          <p:nvPr/>
        </p:nvSpPr>
        <p:spPr>
          <a:xfrm>
            <a:off x="2256878" y="3764775"/>
            <a:ext cx="1496666" cy="351000"/>
          </a:xfrm>
          <a:prstGeom prst="wedgeRectCallout">
            <a:avLst>
              <a:gd name="adj1" fmla="val -73792"/>
              <a:gd name="adj2" fmla="val -13330"/>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デフォルト値が反映されます。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080D638C-DDA3-433C-9859-D40802A64F11}"/>
              </a:ext>
            </a:extLst>
          </p:cNvPr>
          <p:cNvSpPr/>
          <p:nvPr/>
        </p:nvSpPr>
        <p:spPr>
          <a:xfrm>
            <a:off x="150743" y="4415164"/>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5A79978F-F43D-48B3-8A43-F6773363BB89}"/>
              </a:ext>
            </a:extLst>
          </p:cNvPr>
          <p:cNvSpPr/>
          <p:nvPr/>
        </p:nvSpPr>
        <p:spPr>
          <a:xfrm>
            <a:off x="4592167" y="4945858"/>
            <a:ext cx="2301193" cy="328785"/>
          </a:xfrm>
          <a:prstGeom prst="wedgeRectCallout">
            <a:avLst>
              <a:gd name="adj1" fmla="val -57566"/>
              <a:gd name="adj2" fmla="val 126499"/>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入力必須項目のため、フィールドを空にすると、エラー文が表示されます。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D080651-9496-92C6-961A-654B7CF46E78}"/>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■表示形式に「必須入力表示」を選択した場合は以下の通りにカタログ作成画面に反映されます。</a:t>
            </a:r>
          </a:p>
        </p:txBody>
      </p:sp>
    </p:spTree>
    <p:extLst>
      <p:ext uri="{BB962C8B-B14F-4D97-AF65-F5344CB8AC3E}">
        <p14:creationId xmlns:p14="http://schemas.microsoft.com/office/powerpoint/2010/main" val="1178190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E5E8785-737E-F2C5-777C-EB71805941B6}"/>
              </a:ext>
            </a:extLst>
          </p:cNvPr>
          <p:cNvPicPr>
            <a:picLocks noChangeAspect="1"/>
          </p:cNvPicPr>
          <p:nvPr/>
        </p:nvPicPr>
        <p:blipFill>
          <a:blip r:embed="rId2"/>
          <a:stretch>
            <a:fillRect/>
          </a:stretch>
        </p:blipFill>
        <p:spPr>
          <a:xfrm>
            <a:off x="150743" y="3030105"/>
            <a:ext cx="8732520" cy="1214147"/>
          </a:xfrm>
          <a:prstGeom prst="rect">
            <a:avLst/>
          </a:prstGeom>
          <a:ln>
            <a:solidFill>
              <a:schemeClr val="accent3"/>
            </a:solidFill>
          </a:ln>
        </p:spPr>
      </p:pic>
      <p:pic>
        <p:nvPicPr>
          <p:cNvPr id="6" name="図 5">
            <a:extLst>
              <a:ext uri="{FF2B5EF4-FFF2-40B4-BE49-F238E27FC236}">
                <a16:creationId xmlns:a16="http://schemas.microsoft.com/office/drawing/2014/main" id="{63D666AD-F0F0-3EED-3A36-6CC1201B32A6}"/>
              </a:ext>
            </a:extLst>
          </p:cNvPr>
          <p:cNvPicPr>
            <a:picLocks noChangeAspect="1"/>
          </p:cNvPicPr>
          <p:nvPr/>
        </p:nvPicPr>
        <p:blipFill>
          <a:blip r:embed="rId3"/>
          <a:stretch>
            <a:fillRect/>
          </a:stretch>
        </p:blipFill>
        <p:spPr>
          <a:xfrm>
            <a:off x="141599" y="1808012"/>
            <a:ext cx="8732520" cy="570407"/>
          </a:xfrm>
          <a:prstGeom prst="rect">
            <a:avLst/>
          </a:prstGeom>
          <a:ln>
            <a:solidFill>
              <a:schemeClr val="accent3"/>
            </a:solidFill>
          </a:ln>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3.22 </a:t>
            </a:r>
            <a:r>
              <a:rPr lang="ja-JP" altLang="en-US" sz="1600" dirty="0">
                <a:latin typeface="Meiryo UI" panose="020B0604030504040204" pitchFamily="50" charset="-128"/>
                <a:ea typeface="Meiryo UI" panose="020B0604030504040204" pitchFamily="50" charset="-128"/>
              </a:rPr>
              <a:t>テンプレート適用</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B59B044-0363-4402-82BD-68E3FB94BA5D}"/>
              </a:ext>
            </a:extLst>
          </p:cNvPr>
          <p:cNvSpPr/>
          <p:nvPr/>
        </p:nvSpPr>
        <p:spPr>
          <a:xfrm>
            <a:off x="150743" y="1531582"/>
            <a:ext cx="1639526"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テンプレート編集の確認画面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E0C8FB7D-3535-4A45-86CF-EF20D7E8F212}"/>
              </a:ext>
            </a:extLst>
          </p:cNvPr>
          <p:cNvSpPr/>
          <p:nvPr/>
        </p:nvSpPr>
        <p:spPr>
          <a:xfrm>
            <a:off x="150744" y="2792645"/>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70D820B9-8DD5-417A-B92B-6855DF1309FE}"/>
              </a:ext>
            </a:extLst>
          </p:cNvPr>
          <p:cNvSpPr/>
          <p:nvPr/>
        </p:nvSpPr>
        <p:spPr>
          <a:xfrm>
            <a:off x="2888016" y="3730843"/>
            <a:ext cx="1405818" cy="351000"/>
          </a:xfrm>
          <a:prstGeom prst="wedgeRectCallout">
            <a:avLst>
              <a:gd name="adj1" fmla="val -75301"/>
              <a:gd name="adj2" fmla="val 15164"/>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デフォルト値が反映されます。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2A0ED895-234A-4344-B214-82A03C71FA18}"/>
              </a:ext>
            </a:extLst>
          </p:cNvPr>
          <p:cNvSpPr/>
          <p:nvPr/>
        </p:nvSpPr>
        <p:spPr>
          <a:xfrm>
            <a:off x="6015318" y="1457012"/>
            <a:ext cx="1995973" cy="334442"/>
          </a:xfrm>
          <a:prstGeom prst="wedgeRectCallout">
            <a:avLst>
              <a:gd name="adj1" fmla="val 17316"/>
              <a:gd name="adj2" fmla="val 114394"/>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「任意入力表示</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展開）」を選択します。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17738D24-E90A-4204-9187-5CA2AA14E3CE}"/>
              </a:ext>
            </a:extLst>
          </p:cNvPr>
          <p:cNvSpPr/>
          <p:nvPr/>
        </p:nvSpPr>
        <p:spPr>
          <a:xfrm>
            <a:off x="2185107" y="2007721"/>
            <a:ext cx="1405818" cy="351000"/>
          </a:xfrm>
          <a:prstGeom prst="wedgeRectCallout">
            <a:avLst>
              <a:gd name="adj1" fmla="val -73063"/>
              <a:gd name="adj2" fmla="val 24117"/>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デフォルト値を設定します。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F67BB0E4-C73D-A475-AAA3-9E7BBF3421C9}"/>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■表示形式に「任意入力（展開）」を選択した場合は以下の通りにカタログ作成画面に反映されます。</a:t>
            </a:r>
          </a:p>
        </p:txBody>
      </p:sp>
    </p:spTree>
    <p:extLst>
      <p:ext uri="{BB962C8B-B14F-4D97-AF65-F5344CB8AC3E}">
        <p14:creationId xmlns:p14="http://schemas.microsoft.com/office/powerpoint/2010/main" val="308496748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2ECC5740E64E847B54B09632D7DC53A" ma:contentTypeVersion="2" ma:contentTypeDescription="新しいドキュメントを作成します。" ma:contentTypeScope="" ma:versionID="0617be47d4a38f962b4e28c2c9b56d74">
  <xsd:schema xmlns:xsd="http://www.w3.org/2001/XMLSchema" xmlns:xs="http://www.w3.org/2001/XMLSchema" xmlns:p="http://schemas.microsoft.com/office/2006/metadata/properties" xmlns:ns2="94a0b324-fff8-47f8-93c2-91e47de8bffb" targetNamespace="http://schemas.microsoft.com/office/2006/metadata/properties" ma:root="true" ma:fieldsID="46f47a73faa942e2d2a121376fe753e3" ns2:_="">
    <xsd:import namespace="94a0b324-fff8-47f8-93c2-91e47de8bf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a0b324-fff8-47f8-93c2-91e47de8b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5A4601-2A86-4B50-854A-3EF84507A2B4}"/>
</file>

<file path=customXml/itemProps2.xml><?xml version="1.0" encoding="utf-8"?>
<ds:datastoreItem xmlns:ds="http://schemas.openxmlformats.org/officeDocument/2006/customXml" ds:itemID="{E4C88806-31A2-4EA7-97EF-7D4DDF08E461}"/>
</file>

<file path=customXml/itemProps3.xml><?xml version="1.0" encoding="utf-8"?>
<ds:datastoreItem xmlns:ds="http://schemas.openxmlformats.org/officeDocument/2006/customXml" ds:itemID="{CD3DF545-8587-4EAF-BE03-DC17EF70A2E1}"/>
</file>

<file path=docProps/app.xml><?xml version="1.0" encoding="utf-8"?>
<Properties xmlns="http://schemas.openxmlformats.org/officeDocument/2006/extended-properties" xmlns:vt="http://schemas.openxmlformats.org/officeDocument/2006/docPropsVTypes">
  <Template>Office Theme</Template>
  <TotalTime>0</TotalTime>
  <Words>12805</Words>
  <Application>Microsoft Office PowerPoint</Application>
  <PresentationFormat>A4 210 x 297 mm</PresentationFormat>
  <Paragraphs>1256</Paragraphs>
  <Slides>101</Slides>
  <Notes>26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101</vt:i4>
      </vt:variant>
    </vt:vector>
  </HeadingPairs>
  <TitlesOfParts>
    <vt:vector size="108" baseType="lpstr">
      <vt:lpstr>Meiryo UI</vt:lpstr>
      <vt:lpstr>Meiryo</vt:lpstr>
      <vt:lpstr>游ゴシック</vt:lpstr>
      <vt:lpstr>Arial</vt:lpstr>
      <vt:lpstr>Calibri</vt:lpstr>
      <vt:lpstr>Calibri Light</vt:lpstr>
      <vt:lpstr>Office テーマ</vt:lpstr>
      <vt:lpstr>PowerPoint プレゼンテーション</vt:lpstr>
      <vt:lpstr>PowerPoint プレゼンテーション</vt:lpstr>
      <vt:lpstr>1. 画面一覧</vt:lpstr>
      <vt:lpstr>2. 画面遷移 &gt; 2.1 ログインまでの画面遷移</vt:lpstr>
      <vt:lpstr>2. 画面遷移 &gt; 2.2 メニューからの画面遷移(1)</vt:lpstr>
      <vt:lpstr>2. 画面遷移 &gt; 2.2 メニューからの画面遷移(2)</vt:lpstr>
      <vt:lpstr>2. 画面遷移 &gt; 2.2 メニューからの画面遷移(3)</vt:lpstr>
      <vt:lpstr>2. 画面遷移図 &gt; 2.3 カタログ作成～カタログ作成完了</vt:lpstr>
      <vt:lpstr>2. 画面遷移図 &gt; 2.4 データセット情報画面～利用条件画面</vt:lpstr>
      <vt:lpstr>2. 画面遷移図 &gt; 2.5 テンプレート編集</vt:lpstr>
      <vt:lpstr>3. 画面イメージ　&gt; 3.1 ヘッダ</vt:lpstr>
      <vt:lpstr>3. 画面イメージ　&gt; 3.2 画面ごとのヘッダ(1)</vt:lpstr>
      <vt:lpstr>3. 画面イメージ　&gt; 3.2 画面ごとのヘッダ(2)</vt:lpstr>
      <vt:lpstr>3. 画面イメージ　&gt; 3.3 トップ画面</vt:lpstr>
      <vt:lpstr>3. 画面イメージ　&gt; 3.4 認証ログイン画面(1)</vt:lpstr>
      <vt:lpstr>3. 画面イメージ　&gt; 3.4 認証ログイン画面(2)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画面イメージ　&gt; 3.7 メニュー選択画面</vt:lpstr>
      <vt:lpstr>3. 画面イメージ　&gt; 3.8 メニュー(1)</vt:lpstr>
      <vt:lpstr>3. 画面イメージ　&gt; 3.8 メニュー(2)</vt:lpstr>
      <vt:lpstr>3. 画面イメージ　&gt; 3.9 カタログ作成画面におけるメニュー押下時のダイアログ</vt:lpstr>
      <vt:lpstr>3. 画面イメージ　&gt; 3.10 登録再開画面</vt:lpstr>
      <vt:lpstr>3. 画面イメージ　&gt; 3.11 複製・編集・削除画面(1)</vt:lpstr>
      <vt:lpstr>PowerPoint プレゼンテーション</vt:lpstr>
      <vt:lpstr>3. 画面イメージ　&gt; 3.11 複製・編集・削除画面(3)</vt:lpstr>
      <vt:lpstr>PowerPoint プレゼンテーション</vt:lpstr>
      <vt:lpstr>3. 画面イメージ　&gt; 3.11 複製・編集・削除画面(5)</vt:lpstr>
      <vt:lpstr>3. 画面イメージ　&gt; 3.11 複製・編集・削除画面(6)</vt:lpstr>
      <vt:lpstr>3. 画面イメージ　&gt; 3.11 複製・編集・削除画面(7)</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画面イメージ　&gt; 3.11 複製・編集・削除画面(13)</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画面イメージ　&gt; 3.14 一時保存ダイアログ(1)</vt:lpstr>
      <vt:lpstr>3. 画面イメージ　&gt; 3.14 一時保存ダイアログ(2)</vt:lpstr>
      <vt:lpstr>3. 画面イメージ　&gt; 3.15 データセット情報画面(1)</vt:lpstr>
      <vt:lpstr>3. 画面イメージ　&gt; 3.15 データセット情報画面(2)</vt:lpstr>
      <vt:lpstr>3. 画面イメージ　&gt; 3.15 データセット情報画面(3)</vt:lpstr>
      <vt:lpstr>3. 画面イメージ　&gt; 3.15 データセット情報画面(4)</vt:lpstr>
      <vt:lpstr>3. 画面イメージ　&gt; 3.16 データ概要情報画面(1)　</vt:lpstr>
      <vt:lpstr>3. 画面イメージ　&gt; 3.16 データ概要情報画面(2)</vt:lpstr>
      <vt:lpstr>3. 画面イメージ　&gt; 3.16 データ概要情報画面(3)</vt:lpstr>
      <vt:lpstr>3. 画面イメージ　&gt; 3.16 データ概要情報画面(4)</vt:lpstr>
      <vt:lpstr>3. 画面イメージ　&gt; 3.16 データ概要情報画面(5)</vt:lpstr>
      <vt:lpstr>3. 画面イメージ　&gt; 3.16 データ概要情報画面(6)</vt:lpstr>
      <vt:lpstr>3. 画面イメージ　&gt; 3.16 データ概要情報画面(7)</vt:lpstr>
      <vt:lpstr>3. 画面イメージ　&gt; 3.16 データ概要情報画面(8)</vt:lpstr>
      <vt:lpstr>3. 画面イメージ　&gt; 3.16 データ概要情報画面(9)</vt:lpstr>
      <vt:lpstr>3. 画面イメージ　&gt; 3.16 データ概要情報画面(10)</vt:lpstr>
      <vt:lpstr>3. 画面イメージ　&gt; 3.16 データ概要情報画面(11)</vt:lpstr>
      <vt:lpstr>3. 画面イメージ　&gt; 3.16 データ概要情報画面(12)</vt:lpstr>
      <vt:lpstr>3. 画面イメージ　&gt; 3.16 データ概要情報画面(13)</vt:lpstr>
      <vt:lpstr>3. 画面イメージ　&gt; 3.16 データ概要情報画面(14)</vt:lpstr>
      <vt:lpstr>3. 画面イメージ　&gt; 3.16 データ概要情報画面(15)</vt:lpstr>
      <vt:lpstr>3. 画面イメージ　&gt; 3.16 データ概要情報画面(16)</vt:lpstr>
      <vt:lpstr>3. 画面イメージ　&gt; 3.17 データセット情報(任意)画面(1)　</vt:lpstr>
      <vt:lpstr>3. 画面イメージ　&gt; 3.17 データセット情報(任意)画面(2)</vt:lpstr>
      <vt:lpstr>3. 画面イメージ　&gt; 3.17 データセット情報(任意)画面(3)</vt:lpstr>
      <vt:lpstr>3. 画面イメージ　&gt; 3.17 データセット情報(任意)画面(4)</vt:lpstr>
      <vt:lpstr>3. 画面イメージ　&gt; 3.17 データセット情報(任意)画面(5)</vt:lpstr>
      <vt:lpstr>3. 画面イメージ　&gt; 3.17 データセット情報(任意)画面(6)</vt:lpstr>
      <vt:lpstr>3. 画面イメージ　&gt; 3.17 データセット情報(任意)画面(7)</vt:lpstr>
      <vt:lpstr>3. 画面イメージ　&gt; 3.18 利用条件画面(1)</vt:lpstr>
      <vt:lpstr>3. 画面イメージ　&gt; 3.18 利用条件画面(2)</vt:lpstr>
      <vt:lpstr>3. 画面イメージ　&gt; 3.18 利用条件画面(3)</vt:lpstr>
      <vt:lpstr>3. 画面イメージ　&gt; 3.18 利用条件画面(4)</vt:lpstr>
      <vt:lpstr>3. 画面イメージ　&gt; 3.18 利用条件画面(5)</vt:lpstr>
      <vt:lpstr>3. 画面イメージ　&gt; 3.18 利用条件画面(6)</vt:lpstr>
      <vt:lpstr>3. 画面イメージ　&gt; 3.18 利用条件画面(7)</vt:lpstr>
      <vt:lpstr>3. 画面イメージ　&gt; 3.18 利用条件画面(8)</vt:lpstr>
      <vt:lpstr>3. 画面イメージ　&gt; 3.18 利用条件画面(9)</vt:lpstr>
      <vt:lpstr>3. 画面イメージ　&gt; 3.19 確認画面(1)</vt:lpstr>
      <vt:lpstr>3. 画面イメージ　&gt; 3.19 確認画面(2)</vt:lpstr>
      <vt:lpstr>3. 画面イメージ　&gt; 3.19 確認画面(3)</vt:lpstr>
      <vt:lpstr>3. 画面イメージ　&gt; 3.19 確認画面(4)</vt:lpstr>
      <vt:lpstr>3. 画面イメージ　&gt; 3.19 確認画面(4)</vt:lpstr>
      <vt:lpstr>3. 画面イメージ　&gt; 3.20 完了画面(1)</vt:lpstr>
      <vt:lpstr>3. 画面イメージ　&gt; 3.20 完了画面(2)</vt:lpstr>
      <vt:lpstr>3. 画面イメージ　&gt; 3.20 完了画面(2)</vt:lpstr>
      <vt:lpstr>3. 画面イメージ　&gt; 3.21 テンプレート編集(1) - データセット情報画面 -</vt:lpstr>
      <vt:lpstr>3. 画面イメージ　&gt; 3.21 テンプレート編集(2) - データ概要情報画面 -</vt:lpstr>
      <vt:lpstr>3. 画面イメージ　&gt; 3.21 テンプレート編集(3) - データセット情報(任意)画面 -</vt:lpstr>
      <vt:lpstr>3. 画面イメージ　&gt; 3.21 テンプレート編集(4) – 利用条件画面 -</vt:lpstr>
      <vt:lpstr>3. 画面イメージ　&gt; 3.21 テンプレート編集(5) – 確認画面 -</vt:lpstr>
      <vt:lpstr>3. 画面イメージ　&gt; 3.22 テンプレート適用(1)</vt:lpstr>
      <vt:lpstr>3. 画面イメージ　&gt; 3.22 テンプレート適用(2)</vt:lpstr>
      <vt:lpstr>3. 画面イメージ　&gt; 3.22 テンプレート適用(3)</vt:lpstr>
      <vt:lpstr>3. 画面イメージ　&gt; 3.22 テンプレート適用(4)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2022-04-28T03:15:40Z</dcterms:created>
  <dcterms:modified xsi:type="dcterms:W3CDTF">2023-03-07T08:18:04Z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0x01010002ECC5740E64E847B54B09632D7DC53A</vt:lpwstr>
  </property>
</Properties>
</file>